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4.xml" ContentType="application/vnd.openxmlformats-officedocument.presentationml.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 id="2147483716" r:id="rId5"/>
  </p:sldMasterIdLst>
  <p:notesMasterIdLst>
    <p:notesMasterId r:id="rId45"/>
  </p:notesMasterIdLst>
  <p:sldIdLst>
    <p:sldId id="298" r:id="rId6"/>
    <p:sldId id="342" r:id="rId7"/>
    <p:sldId id="347" r:id="rId8"/>
    <p:sldId id="309" r:id="rId9"/>
    <p:sldId id="345" r:id="rId10"/>
    <p:sldId id="364" r:id="rId11"/>
    <p:sldId id="372" r:id="rId12"/>
    <p:sldId id="344" r:id="rId13"/>
    <p:sldId id="370" r:id="rId14"/>
    <p:sldId id="371" r:id="rId15"/>
    <p:sldId id="348" r:id="rId16"/>
    <p:sldId id="352" r:id="rId17"/>
    <p:sldId id="329" r:id="rId18"/>
    <p:sldId id="366" r:id="rId19"/>
    <p:sldId id="327" r:id="rId20"/>
    <p:sldId id="354" r:id="rId21"/>
    <p:sldId id="355" r:id="rId22"/>
    <p:sldId id="328" r:id="rId23"/>
    <p:sldId id="356" r:id="rId24"/>
    <p:sldId id="357" r:id="rId25"/>
    <p:sldId id="326" r:id="rId26"/>
    <p:sldId id="358" r:id="rId27"/>
    <p:sldId id="359" r:id="rId28"/>
    <p:sldId id="353" r:id="rId29"/>
    <p:sldId id="361" r:id="rId30"/>
    <p:sldId id="367" r:id="rId31"/>
    <p:sldId id="373" r:id="rId32"/>
    <p:sldId id="308" r:id="rId33"/>
    <p:sldId id="349" r:id="rId34"/>
    <p:sldId id="365" r:id="rId35"/>
    <p:sldId id="363" r:id="rId36"/>
    <p:sldId id="350" r:id="rId37"/>
    <p:sldId id="368" r:id="rId38"/>
    <p:sldId id="343" r:id="rId39"/>
    <p:sldId id="305" r:id="rId40"/>
    <p:sldId id="303" r:id="rId41"/>
    <p:sldId id="362" r:id="rId42"/>
    <p:sldId id="339" r:id="rId43"/>
    <p:sldId id="34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yan Peters" initials="RP" lastIdx="7" clrIdx="0">
    <p:extLst>
      <p:ext uri="{19B8F6BF-5375-455C-9EA6-DF929625EA0E}">
        <p15:presenceInfo xmlns:p15="http://schemas.microsoft.com/office/powerpoint/2012/main" userId="8f2112bbc5c535c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024"/>
    <a:srgbClr val="333333"/>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82" autoAdjust="0"/>
    <p:restoredTop sz="79326" autoAdjust="0"/>
  </p:normalViewPr>
  <p:slideViewPr>
    <p:cSldViewPr snapToGrid="0">
      <p:cViewPr varScale="1">
        <p:scale>
          <a:sx n="94" d="100"/>
          <a:sy n="94" d="100"/>
        </p:scale>
        <p:origin x="552" y="9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50" d="100"/>
        <a:sy n="150" d="100"/>
      </p:scale>
      <p:origin x="0" y="0"/>
    </p:cViewPr>
  </p:sorterViewPr>
  <p:notesViewPr>
    <p:cSldViewPr snapToGrid="0">
      <p:cViewPr varScale="1">
        <p:scale>
          <a:sx n="91" d="100"/>
          <a:sy n="91" d="100"/>
        </p:scale>
        <p:origin x="356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6-08T15:11:34.217" idx="5">
    <p:pos x="106" y="106"/>
    <p:text>Stick to slide here</p:text>
    <p:extLst>
      <p:ext uri="{C676402C-5697-4E1C-873F-D02D1690AC5C}">
        <p15:threadingInfo xmlns:p15="http://schemas.microsoft.com/office/powerpoint/2012/main" timeZoneBias="420"/>
      </p:ext>
    </p:extLst>
  </p:cm>
  <p:cm authorId="1" dt="2021-06-08T15:12:25.363" idx="6">
    <p:pos x="106" y="202"/>
    <p:text>add a visual graphic showcasing something like the volumetric growth of emails per day for an individual.</p:text>
    <p:extLst>
      <p:ext uri="{C676402C-5697-4E1C-873F-D02D1690AC5C}">
        <p15:threadingInfo xmlns:p15="http://schemas.microsoft.com/office/powerpoint/2012/main" timeZoneBias="420">
          <p15:parentCm authorId="1" idx="5"/>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6-08T15:14:22.300" idx="7">
    <p:pos x="10" y="10"/>
    <p:text>add visual graphics.</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08T15:11:24.053" idx="4">
    <p:pos x="10" y="10"/>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08T15:02:38.592" idx="2">
    <p:pos x="10" y="10"/>
    <p:text>Consider adding helpful UWB courses</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75BF00-5A46-46E4-AF9B-DCC25FC1AB60}" type="datetimeFigureOut">
              <a:rPr lang="en-US" smtClean="0"/>
              <a:t>6/11/2021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34D70D-F2EC-4B92-BC04-6F7F492362DE}" type="slidenum">
              <a:rPr lang="en-US" smtClean="0"/>
              <a:t>‹#›</a:t>
            </a:fld>
            <a:endParaRPr lang="en-US"/>
          </a:p>
        </p:txBody>
      </p:sp>
    </p:spTree>
    <p:extLst>
      <p:ext uri="{BB962C8B-B14F-4D97-AF65-F5344CB8AC3E}">
        <p14:creationId xmlns:p14="http://schemas.microsoft.com/office/powerpoint/2010/main" val="2416820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and thank you for taking the time to learn more about – A.C.M.E: The automated collection and manipulation of email project.</a:t>
            </a:r>
          </a:p>
          <a:p>
            <a:endParaRPr lang="en-US" dirty="0"/>
          </a:p>
          <a:p>
            <a:r>
              <a:rPr lang="en-US" dirty="0"/>
              <a:t>By me :P Ryan Peters</a:t>
            </a:r>
          </a:p>
          <a:p>
            <a:endParaRPr lang="en-US" dirty="0"/>
          </a:p>
          <a:p>
            <a:r>
              <a:rPr lang="en-US" dirty="0"/>
              <a:t>With input and guidance by my faculty advisor, Prof. Bill Erdly and my project’s sponsor/primary stakeholder Dr. Luke Marney.</a:t>
            </a:r>
          </a:p>
        </p:txBody>
      </p:sp>
      <p:sp>
        <p:nvSpPr>
          <p:cNvPr id="4" name="Slide Number Placeholder 3"/>
          <p:cNvSpPr>
            <a:spLocks noGrp="1"/>
          </p:cNvSpPr>
          <p:nvPr>
            <p:ph type="sldNum" sz="quarter" idx="5"/>
          </p:nvPr>
        </p:nvSpPr>
        <p:spPr/>
        <p:txBody>
          <a:bodyPr/>
          <a:lstStyle/>
          <a:p>
            <a:fld id="{2C34D70D-F2EC-4B92-BC04-6F7F492362DE}" type="slidenum">
              <a:rPr lang="en-US" smtClean="0"/>
              <a:t>1</a:t>
            </a:fld>
            <a:endParaRPr lang="en-US"/>
          </a:p>
        </p:txBody>
      </p:sp>
    </p:spTree>
    <p:extLst>
      <p:ext uri="{BB962C8B-B14F-4D97-AF65-F5344CB8AC3E}">
        <p14:creationId xmlns:p14="http://schemas.microsoft.com/office/powerpoint/2010/main" val="184193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1520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24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16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0844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6980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0860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007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25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130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38125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Project background:</a:t>
            </a:r>
          </a:p>
          <a:p>
            <a:r>
              <a:rPr lang="en-US" dirty="0"/>
              <a:t>The original objective of this project was to create an open-source tool that could perform automated classification on messages in a user’s email inbox. E.G. determining if a message required the user to provide some actionable service, or if it was a request for information.</a:t>
            </a:r>
          </a:p>
          <a:p>
            <a:endParaRPr lang="en-US" dirty="0"/>
          </a:p>
          <a:p>
            <a:r>
              <a:rPr lang="en-US" dirty="0"/>
              <a:t>But as Dr. Marney and I discussed how to structure the project, while also researching existing tools for email analysis, we realized that simply building the support and preprocessing tools would require a non-trivial effort. So the project shifted focus from the more “sexy” sounding goal of automated classification, to the more realistic goal of technical abstraction. </a:t>
            </a:r>
          </a:p>
          <a:p>
            <a:endParaRPr lang="en-US" dirty="0"/>
          </a:p>
          <a:p>
            <a:r>
              <a:rPr lang="en-US" b="1" dirty="0"/>
              <a:t>This is where the contents of this slide tie in. </a:t>
            </a:r>
          </a:p>
          <a:p>
            <a:endParaRPr lang="en-US" dirty="0"/>
          </a:p>
          <a:p>
            <a:r>
              <a:rPr lang="en-US" dirty="0"/>
              <a:t>The proverbial days of the lone mad hermit learning the secrets of transmuting stone into gold are gone. All society impacting work going forward will be done by ever larger and more complex teams experts and specialists. This implicitly demands that the volumes of communication and exchange of information must also increase.</a:t>
            </a:r>
          </a:p>
        </p:txBody>
      </p:sp>
      <p:sp>
        <p:nvSpPr>
          <p:cNvPr id="4" name="Slide Number Placeholder 3"/>
          <p:cNvSpPr>
            <a:spLocks noGrp="1"/>
          </p:cNvSpPr>
          <p:nvPr>
            <p:ph type="sldNum" sz="quarter" idx="5"/>
          </p:nvPr>
        </p:nvSpPr>
        <p:spPr/>
        <p:txBody>
          <a:bodyPr/>
          <a:lstStyle/>
          <a:p>
            <a:fld id="{2C34D70D-F2EC-4B92-BC04-6F7F492362DE}" type="slidenum">
              <a:rPr lang="en-US" smtClean="0"/>
              <a:t>2</a:t>
            </a:fld>
            <a:endParaRPr lang="en-US"/>
          </a:p>
        </p:txBody>
      </p:sp>
    </p:spTree>
    <p:extLst>
      <p:ext uri="{BB962C8B-B14F-4D97-AF65-F5344CB8AC3E}">
        <p14:creationId xmlns:p14="http://schemas.microsoft.com/office/powerpoint/2010/main" val="1201233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block: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preserves </a:t>
            </a:r>
            <a:r>
              <a:rPr lang="en-US" sz="1200" dirty="0" err="1"/>
              <a:t>imap</a:t>
            </a:r>
            <a:r>
              <a:rPr lang="en-US" sz="1200" dirty="0"/>
              <a:t> protocol RFC822 specified “envelope” structure for ease of access should downloader module be extracted and used in a separate project.</a:t>
            </a:r>
          </a:p>
          <a:p>
            <a:endParaRPr lang="en-US" dirty="0"/>
          </a:p>
          <a:p>
            <a:r>
              <a:rPr lang="en-US" dirty="0"/>
              <a:t>Green block:</a:t>
            </a:r>
          </a:p>
          <a:p>
            <a:r>
              <a:rPr lang="en-US" sz="1200" dirty="0"/>
              <a:t>Exposes header meta-data as a dictionary, and the message body as a string;</a:t>
            </a:r>
          </a:p>
          <a:p>
            <a:endParaRPr lang="en-US" dirty="0"/>
          </a:p>
          <a:p>
            <a:r>
              <a:rPr lang="en-US" dirty="0"/>
              <a:t>Blue block:</a:t>
            </a:r>
          </a:p>
          <a:p>
            <a:r>
              <a:rPr lang="en-US" dirty="0"/>
              <a: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58147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71687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C34D70D-F2EC-4B92-BC04-6F7F492362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170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endParaRPr lang="en-US" b="1" dirty="0"/>
          </a:p>
          <a:p>
            <a:r>
              <a:rPr lang="en-US" dirty="0"/>
              <a:t>Things to add to slide:</a:t>
            </a:r>
          </a:p>
          <a:p>
            <a:r>
              <a:rPr lang="en-US" dirty="0"/>
              <a:t>	since stakeholder is a statistical chemist, he does research on data clustering</a:t>
            </a:r>
          </a:p>
          <a:p>
            <a:endParaRPr lang="en-US" dirty="0"/>
          </a:p>
          <a:p>
            <a:r>
              <a:rPr lang="en-US" dirty="0"/>
              <a:t>So, we are essentially, trying to expose data available in one’s own inbox so that he, and people like him, can apply those analytic skills to that data.</a:t>
            </a:r>
          </a:p>
          <a:p>
            <a:endParaRPr lang="en-US" dirty="0"/>
          </a:p>
          <a:p>
            <a:r>
              <a:rPr lang="en-US" dirty="0"/>
              <a:t>	Say that it’s in R</a:t>
            </a:r>
          </a:p>
          <a:p>
            <a:r>
              <a:rPr lang="en-US" dirty="0"/>
              <a:t>	We can now say we classified emails as well.</a:t>
            </a:r>
          </a:p>
          <a:p>
            <a:endParaRPr lang="en-US" dirty="0"/>
          </a:p>
          <a:p>
            <a:r>
              <a:rPr lang="en-US" dirty="0"/>
              <a:t>Paper shared pertains to genetics “micro-expressions” data – look up what micro-expressions are.</a:t>
            </a:r>
          </a:p>
        </p:txBody>
      </p:sp>
      <p:sp>
        <p:nvSpPr>
          <p:cNvPr id="4" name="Slide Number Placeholder 3"/>
          <p:cNvSpPr>
            <a:spLocks noGrp="1"/>
          </p:cNvSpPr>
          <p:nvPr>
            <p:ph type="sldNum" sz="quarter" idx="5"/>
          </p:nvPr>
        </p:nvSpPr>
        <p:spPr/>
        <p:txBody>
          <a:bodyPr/>
          <a:lstStyle/>
          <a:p>
            <a:fld id="{2C34D70D-F2EC-4B92-BC04-6F7F492362DE}" type="slidenum">
              <a:rPr lang="en-US" smtClean="0"/>
              <a:t>26</a:t>
            </a:fld>
            <a:endParaRPr lang="en-US"/>
          </a:p>
        </p:txBody>
      </p:sp>
    </p:spTree>
    <p:extLst>
      <p:ext uri="{BB962C8B-B14F-4D97-AF65-F5344CB8AC3E}">
        <p14:creationId xmlns:p14="http://schemas.microsoft.com/office/powerpoint/2010/main" val="25314357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28</a:t>
            </a:fld>
            <a:endParaRPr lang="en-US"/>
          </a:p>
        </p:txBody>
      </p:sp>
    </p:spTree>
    <p:extLst>
      <p:ext uri="{BB962C8B-B14F-4D97-AF65-F5344CB8AC3E}">
        <p14:creationId xmlns:p14="http://schemas.microsoft.com/office/powerpoint/2010/main" val="120907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29</a:t>
            </a:fld>
            <a:endParaRPr lang="en-US"/>
          </a:p>
        </p:txBody>
      </p:sp>
    </p:spTree>
    <p:extLst>
      <p:ext uri="{BB962C8B-B14F-4D97-AF65-F5344CB8AC3E}">
        <p14:creationId xmlns:p14="http://schemas.microsoft.com/office/powerpoint/2010/main" val="687379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endParaRPr lang="en-US" b="1" dirty="0"/>
          </a:p>
          <a:p>
            <a:r>
              <a:rPr lang="en-US" dirty="0"/>
              <a:t>Things to add to slide:</a:t>
            </a:r>
          </a:p>
          <a:p>
            <a:r>
              <a:rPr lang="en-US" dirty="0"/>
              <a:t>	since stakeholder is a statistical chemist, he does research on data clustering</a:t>
            </a:r>
          </a:p>
          <a:p>
            <a:endParaRPr lang="en-US" dirty="0"/>
          </a:p>
          <a:p>
            <a:r>
              <a:rPr lang="en-US" dirty="0"/>
              <a:t>So, we are essentially, trying to expose data available in one’s own inbox so that he, and people like him, can apply those analytic skills to that data.</a:t>
            </a:r>
          </a:p>
          <a:p>
            <a:endParaRPr lang="en-US" dirty="0"/>
          </a:p>
          <a:p>
            <a:r>
              <a:rPr lang="en-US" dirty="0"/>
              <a:t>	Say that it’s in R</a:t>
            </a:r>
          </a:p>
          <a:p>
            <a:r>
              <a:rPr lang="en-US" dirty="0"/>
              <a:t>	We can now say we classified emails as well.</a:t>
            </a:r>
          </a:p>
          <a:p>
            <a:endParaRPr lang="en-US" dirty="0"/>
          </a:p>
          <a:p>
            <a:r>
              <a:rPr lang="en-US" dirty="0"/>
              <a:t>Paper shared pertains to genetics “micro-expressions” data – look up what micro-expressions are.</a:t>
            </a:r>
          </a:p>
        </p:txBody>
      </p:sp>
      <p:sp>
        <p:nvSpPr>
          <p:cNvPr id="4" name="Slide Number Placeholder 3"/>
          <p:cNvSpPr>
            <a:spLocks noGrp="1"/>
          </p:cNvSpPr>
          <p:nvPr>
            <p:ph type="sldNum" sz="quarter" idx="5"/>
          </p:nvPr>
        </p:nvSpPr>
        <p:spPr/>
        <p:txBody>
          <a:bodyPr/>
          <a:lstStyle/>
          <a:p>
            <a:fld id="{2C34D70D-F2EC-4B92-BC04-6F7F492362DE}" type="slidenum">
              <a:rPr lang="en-US" smtClean="0"/>
              <a:t>30</a:t>
            </a:fld>
            <a:endParaRPr lang="en-US"/>
          </a:p>
        </p:txBody>
      </p:sp>
    </p:spTree>
    <p:extLst>
      <p:ext uri="{BB962C8B-B14F-4D97-AF65-F5344CB8AC3E}">
        <p14:creationId xmlns:p14="http://schemas.microsoft.com/office/powerpoint/2010/main" val="14554235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DCDDDE"/>
                </a:solidFill>
                <a:effectLst/>
                <a:latin typeface="Whitney"/>
              </a:rPr>
              <a:t>Luke’s “code scribbles” produced these figures</a:t>
            </a:r>
          </a:p>
          <a:p>
            <a:endParaRPr lang="en-US" b="1" i="0" dirty="0">
              <a:solidFill>
                <a:srgbClr val="DCDDDE"/>
              </a:solidFill>
              <a:effectLst/>
              <a:latin typeface="Whitney"/>
            </a:endParaRPr>
          </a:p>
          <a:p>
            <a:r>
              <a:rPr lang="en-US" b="1" i="0" dirty="0">
                <a:solidFill>
                  <a:srgbClr val="DCDDDE"/>
                </a:solidFill>
                <a:effectLst/>
                <a:latin typeface="Whitney"/>
              </a:rPr>
              <a:t>Data science is an interdisciplinary field that uses scientific methods, processes, algorithms and systems to extract knowledge and insights from structured and unstructured data</a:t>
            </a:r>
          </a:p>
          <a:p>
            <a:endParaRPr lang="en-US" b="1" i="0" dirty="0">
              <a:solidFill>
                <a:srgbClr val="DCDDDE"/>
              </a:solidFill>
              <a:effectLst/>
              <a:latin typeface="Whitney"/>
            </a:endParaRPr>
          </a:p>
          <a:p>
            <a:r>
              <a:rPr lang="en-US" b="0" i="0" dirty="0">
                <a:solidFill>
                  <a:srgbClr val="DCDDDE"/>
                </a:solidFill>
                <a:effectLst/>
                <a:latin typeface="Whitney"/>
              </a:rPr>
              <a:t>used a simple </a:t>
            </a:r>
            <a:r>
              <a:rPr lang="en-US" b="0" i="0" dirty="0" err="1">
                <a:solidFill>
                  <a:srgbClr val="DCDDDE"/>
                </a:solidFill>
                <a:effectLst/>
                <a:latin typeface="Whitney"/>
              </a:rPr>
              <a:t>Kamada</a:t>
            </a:r>
            <a:r>
              <a:rPr lang="en-US" b="0" i="0" dirty="0">
                <a:solidFill>
                  <a:srgbClr val="DCDDDE"/>
                </a:solidFill>
                <a:effectLst/>
                <a:latin typeface="Whitney"/>
              </a:rPr>
              <a:t> Kawai spring energy minimum layout (a default option with </a:t>
            </a:r>
            <a:r>
              <a:rPr lang="en-US" b="0" i="0" dirty="0" err="1">
                <a:solidFill>
                  <a:srgbClr val="DCDDDE"/>
                </a:solidFill>
                <a:effectLst/>
                <a:latin typeface="Whitney"/>
              </a:rPr>
              <a:t>igraph</a:t>
            </a:r>
            <a:r>
              <a:rPr lang="en-US" b="0" i="0" dirty="0">
                <a:solidFill>
                  <a:srgbClr val="DCDDDE"/>
                </a:solidFill>
                <a:effectLst/>
                <a:latin typeface="Whitney"/>
              </a:rPr>
              <a:t> package in R) and the weights of the edges are defined by the counts of a word appearing in the respective emails</a:t>
            </a: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31</a:t>
            </a:fld>
            <a:endParaRPr lang="en-US"/>
          </a:p>
        </p:txBody>
      </p:sp>
    </p:spTree>
    <p:extLst>
      <p:ext uri="{BB962C8B-B14F-4D97-AF65-F5344CB8AC3E}">
        <p14:creationId xmlns:p14="http://schemas.microsoft.com/office/powerpoint/2010/main" val="27033867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should be a bulleted list of what was done, what the next steps look like, </a:t>
            </a:r>
          </a:p>
          <a:p>
            <a:r>
              <a:rPr lang="en-US" dirty="0"/>
              <a:t>(maybe interesting points along the way) </a:t>
            </a:r>
          </a:p>
          <a:p>
            <a:r>
              <a:rPr lang="en-US" dirty="0"/>
              <a:t>and finally, a thank you! </a:t>
            </a:r>
          </a:p>
          <a:p>
            <a:r>
              <a:rPr lang="en-US" dirty="0"/>
              <a:t>	Thank Prof. Erdly, Dr. Marney, the UWB CSS dept, Kiera, and anyone else </a:t>
            </a:r>
          </a:p>
          <a:p>
            <a:r>
              <a:rPr lang="en-US" dirty="0"/>
              <a:t>	that conceivably contributed.</a:t>
            </a:r>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32</a:t>
            </a:fld>
            <a:endParaRPr lang="en-US"/>
          </a:p>
        </p:txBody>
      </p:sp>
    </p:spTree>
    <p:extLst>
      <p:ext uri="{BB962C8B-B14F-4D97-AF65-F5344CB8AC3E}">
        <p14:creationId xmlns:p14="http://schemas.microsoft.com/office/powerpoint/2010/main" val="27127657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working towards building a tool that lets a user get into the nuts and bolts of the automation, not an end product that just does it all for them.</a:t>
            </a:r>
          </a:p>
        </p:txBody>
      </p:sp>
      <p:sp>
        <p:nvSpPr>
          <p:cNvPr id="4" name="Slide Number Placeholder 3"/>
          <p:cNvSpPr>
            <a:spLocks noGrp="1"/>
          </p:cNvSpPr>
          <p:nvPr>
            <p:ph type="sldNum" sz="quarter" idx="5"/>
          </p:nvPr>
        </p:nvSpPr>
        <p:spPr/>
        <p:txBody>
          <a:bodyPr/>
          <a:lstStyle/>
          <a:p>
            <a:fld id="{2C34D70D-F2EC-4B92-BC04-6F7F492362DE}" type="slidenum">
              <a:rPr lang="en-US" smtClean="0"/>
              <a:t>36</a:t>
            </a:fld>
            <a:endParaRPr lang="en-US"/>
          </a:p>
        </p:txBody>
      </p:sp>
    </p:spTree>
    <p:extLst>
      <p:ext uri="{BB962C8B-B14F-4D97-AF65-F5344CB8AC3E}">
        <p14:creationId xmlns:p14="http://schemas.microsoft.com/office/powerpoint/2010/main" val="340873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a:solidFill>
                  <a:schemeClr val="tx1">
                    <a:lumMod val="75000"/>
                    <a:lumOff val="25000"/>
                  </a:schemeClr>
                </a:solidFill>
              </a:rPr>
              <a:t>Leave the “cool” and “fun” stuff for the user community, this is the base toolset upon which they can build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a:t>
            </a:r>
            <a:r>
              <a:rPr lang="en-US" sz="1200" dirty="0">
                <a:solidFill>
                  <a:schemeClr val="tx1">
                    <a:lumMod val="75000"/>
                    <a:lumOff val="25000"/>
                  </a:schemeClr>
                </a:solidFill>
              </a:rPr>
              <a:t>Accepts inherent loss of potential performance optimizations via per-email parallel pipelining.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Ensures secured access to proprietary data in lab settings with limited-to-zero external network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Get project code to your desired operational state, clone it to your thumb drive and set up your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complete with custom internal mail server, and run your custom data extraction/analysis/classification tools in that setting.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project’s sponsor and primary stakeholder, Dr. Luke Marney,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3</a:t>
            </a:fld>
            <a:endParaRPr lang="en-US"/>
          </a:p>
        </p:txBody>
      </p:sp>
    </p:spTree>
    <p:extLst>
      <p:ext uri="{BB962C8B-B14F-4D97-AF65-F5344CB8AC3E}">
        <p14:creationId xmlns:p14="http://schemas.microsoft.com/office/powerpoint/2010/main" val="9478981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to add to slide:</a:t>
            </a:r>
          </a:p>
          <a:p>
            <a:endParaRPr lang="en-US" dirty="0"/>
          </a:p>
          <a:p>
            <a:r>
              <a:rPr lang="en-US" dirty="0"/>
              <a:t>	Say that it’s in R</a:t>
            </a:r>
          </a:p>
          <a:p>
            <a:r>
              <a:rPr lang="en-US" dirty="0"/>
              <a:t>	We can now say we classified emails as well.</a:t>
            </a:r>
          </a:p>
        </p:txBody>
      </p:sp>
      <p:sp>
        <p:nvSpPr>
          <p:cNvPr id="4" name="Slide Number Placeholder 3"/>
          <p:cNvSpPr>
            <a:spLocks noGrp="1"/>
          </p:cNvSpPr>
          <p:nvPr>
            <p:ph type="sldNum" sz="quarter" idx="5"/>
          </p:nvPr>
        </p:nvSpPr>
        <p:spPr/>
        <p:txBody>
          <a:bodyPr/>
          <a:lstStyle/>
          <a:p>
            <a:fld id="{2C34D70D-F2EC-4B92-BC04-6F7F492362DE}" type="slidenum">
              <a:rPr lang="en-US" smtClean="0"/>
              <a:t>37</a:t>
            </a:fld>
            <a:endParaRPr lang="en-US"/>
          </a:p>
        </p:txBody>
      </p:sp>
    </p:spTree>
    <p:extLst>
      <p:ext uri="{BB962C8B-B14F-4D97-AF65-F5344CB8AC3E}">
        <p14:creationId xmlns:p14="http://schemas.microsoft.com/office/powerpoint/2010/main" val="182536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JUST READ THE SLIDE</a:t>
            </a:r>
          </a:p>
          <a:p>
            <a:pPr marL="0" indent="0">
              <a:buFont typeface="Arial" panose="020B0604020202020204" pitchFamily="34" charset="0"/>
              <a:buNone/>
            </a:pPr>
            <a:endParaRPr lang="en-US" b="1" dirty="0"/>
          </a:p>
          <a:p>
            <a:pPr marL="285750" indent="-285750">
              <a:buFont typeface="Arial" panose="020B0604020202020204" pitchFamily="34" charset="0"/>
              <a:buChar char="•"/>
            </a:pPr>
            <a:r>
              <a:rPr lang="en-US" b="1" dirty="0"/>
              <a:t>Humans be Human: </a:t>
            </a:r>
          </a:p>
          <a:p>
            <a:pPr marL="285750" indent="-285750">
              <a:buFont typeface="Arial" panose="020B0604020202020204" pitchFamily="34" charset="0"/>
              <a:buChar char="•"/>
            </a:pPr>
            <a:r>
              <a:rPr lang="en-US" sz="1600" b="1" i="1" dirty="0"/>
              <a:t>An often-overlooked key to effective collaboration and successful industry networking is to maintain focus on the human element of an interaction.</a:t>
            </a:r>
          </a:p>
          <a:p>
            <a:endParaRPr lang="en-US" sz="1600" b="1" dirty="0"/>
          </a:p>
          <a:p>
            <a:pPr marL="628650" lvl="1" indent="-171450">
              <a:buFont typeface="Arial" panose="020B0604020202020204" pitchFamily="34" charset="0"/>
              <a:buChar char="•"/>
            </a:pPr>
            <a:r>
              <a:rPr lang="en-US" dirty="0"/>
              <a:t>No one can be an </a:t>
            </a:r>
            <a:r>
              <a:rPr lang="en-US" b="1" dirty="0"/>
              <a:t>expert </a:t>
            </a:r>
            <a:r>
              <a:rPr lang="en-US" dirty="0"/>
              <a:t>at </a:t>
            </a:r>
            <a:r>
              <a:rPr lang="en-US" b="1" dirty="0"/>
              <a:t>everything</a:t>
            </a:r>
            <a:r>
              <a:rPr lang="en-US" dirty="0"/>
              <a:t>. </a:t>
            </a:r>
          </a:p>
          <a:p>
            <a:pPr marL="1085850" lvl="2" indent="-171450">
              <a:buFont typeface="Arial" panose="020B0604020202020204" pitchFamily="34" charset="0"/>
              <a:buChar char="•"/>
            </a:pPr>
            <a:r>
              <a:rPr lang="en-US" b="1" dirty="0"/>
              <a:t>necessity is the mother of innovation</a:t>
            </a:r>
          </a:p>
          <a:p>
            <a:pPr marL="1371600" lvl="3" indent="0">
              <a:buFont typeface="Arial" panose="020B0604020202020204" pitchFamily="34" charset="0"/>
              <a:buNone/>
            </a:pPr>
            <a:endParaRPr lang="en-US" dirty="0"/>
          </a:p>
          <a:p>
            <a:pPr marL="628650" lvl="1" indent="-171450">
              <a:buFont typeface="Arial" panose="020B0604020202020204" pitchFamily="34" charset="0"/>
              <a:buChar char="•"/>
            </a:pPr>
            <a:r>
              <a:rPr lang="en-US" b="1" dirty="0"/>
              <a:t>Processing the objective purpose </a:t>
            </a:r>
            <a:r>
              <a:rPr lang="en-US" dirty="0"/>
              <a:t>of communications at the pace of modern work life is a </a:t>
            </a:r>
            <a:r>
              <a:rPr lang="en-US" b="1" dirty="0"/>
              <a:t>non-trivial task</a:t>
            </a:r>
            <a:r>
              <a:rPr lang="en-US" dirty="0"/>
              <a:t>.</a:t>
            </a:r>
          </a:p>
          <a:p>
            <a:pPr marL="1085850" lvl="2" indent="-171450">
              <a:buFont typeface="Arial" panose="020B0604020202020204" pitchFamily="34" charset="0"/>
              <a:buChar char="•"/>
            </a:pPr>
            <a:r>
              <a:rPr lang="en-US" dirty="0"/>
              <a:t>You must </a:t>
            </a:r>
            <a:r>
              <a:rPr lang="en-US" b="1" dirty="0"/>
              <a:t>assess</a:t>
            </a:r>
            <a:r>
              <a:rPr lang="en-US" dirty="0"/>
              <a:t> not only what people are </a:t>
            </a:r>
            <a:r>
              <a:rPr lang="en-US" b="1" dirty="0"/>
              <a:t>asking of you</a:t>
            </a:r>
            <a:r>
              <a:rPr lang="en-US" dirty="0"/>
              <a:t>, but </a:t>
            </a:r>
            <a:r>
              <a:rPr lang="en-US" b="1" dirty="0"/>
              <a:t>if you can even provide what they seek</a:t>
            </a:r>
            <a:r>
              <a:rPr lang="en-US" dirty="0"/>
              <a:t>.</a:t>
            </a:r>
          </a:p>
          <a:p>
            <a:pPr marL="1085850" lvl="2" indent="-171450">
              <a:buFont typeface="Arial" panose="020B0604020202020204" pitchFamily="34" charset="0"/>
              <a:buChar char="•"/>
            </a:pPr>
            <a:r>
              <a:rPr lang="en-US" dirty="0"/>
              <a:t>you must make sure you </a:t>
            </a:r>
            <a:r>
              <a:rPr lang="en-US" b="1" dirty="0"/>
              <a:t>don’t overlook </a:t>
            </a:r>
            <a:r>
              <a:rPr lang="en-US" dirty="0"/>
              <a:t>any </a:t>
            </a:r>
            <a:r>
              <a:rPr lang="en-US" b="1" dirty="0"/>
              <a:t>corollary requests and secondary details</a:t>
            </a:r>
            <a:r>
              <a:rPr lang="en-US" dirty="0"/>
              <a:t>.</a:t>
            </a:r>
          </a:p>
          <a:p>
            <a:pPr marL="1085850" lvl="2" indent="-171450">
              <a:buFont typeface="Arial" panose="020B0604020202020204" pitchFamily="34" charset="0"/>
              <a:buChar char="•"/>
            </a:pPr>
            <a:r>
              <a:rPr lang="en-US" dirty="0"/>
              <a:t>it can </a:t>
            </a:r>
            <a:r>
              <a:rPr lang="en-US" b="1" dirty="0"/>
              <a:t>often result in people losing sight of the human purpose of the interaction</a:t>
            </a:r>
            <a:r>
              <a:rPr lang="en-US" dirty="0"/>
              <a:t>. </a:t>
            </a:r>
          </a:p>
          <a:p>
            <a:pPr marL="1543050" lvl="3" indent="-171450">
              <a:buFont typeface="Arial" panose="020B0604020202020204" pitchFamily="34" charset="0"/>
              <a:buChar char="•"/>
            </a:pPr>
            <a:r>
              <a:rPr lang="en-US" b="1" dirty="0"/>
              <a:t>Collaboration</a:t>
            </a:r>
          </a:p>
          <a:p>
            <a:pPr marL="1543050" lvl="3" indent="-171450">
              <a:buFont typeface="Arial" panose="020B0604020202020204" pitchFamily="34" charset="0"/>
              <a:buChar char="•"/>
            </a:pPr>
            <a:r>
              <a:rPr lang="en-US" b="1" dirty="0"/>
              <a:t>Relief</a:t>
            </a:r>
            <a:r>
              <a:rPr lang="en-US" dirty="0"/>
              <a:t> from </a:t>
            </a:r>
            <a:r>
              <a:rPr lang="en-US" b="1" dirty="0"/>
              <a:t>problems</a:t>
            </a:r>
            <a:r>
              <a:rPr lang="en-US" dirty="0"/>
              <a:t> outside of their </a:t>
            </a:r>
            <a:r>
              <a:rPr lang="en-US" b="1" dirty="0"/>
              <a:t>skill domain</a:t>
            </a:r>
          </a:p>
          <a:p>
            <a:pPr marL="1543050" lvl="3" indent="-171450">
              <a:buFont typeface="Arial" panose="020B0604020202020204" pitchFamily="34" charset="0"/>
              <a:buChar char="•"/>
            </a:pPr>
            <a:r>
              <a:rPr lang="en-US" b="1" dirty="0"/>
              <a:t>Simple guidance/insight</a:t>
            </a:r>
          </a:p>
          <a:p>
            <a:pPr marL="1543050" lvl="3" indent="-171450">
              <a:buFont typeface="Arial" panose="020B0604020202020204" pitchFamily="34" charset="0"/>
              <a:buChar char="•"/>
            </a:pPr>
            <a:r>
              <a:rPr lang="en-US" dirty="0"/>
              <a:t>Etc.</a:t>
            </a:r>
            <a:br>
              <a:rPr lang="en-US" dirty="0"/>
            </a:b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4</a:t>
            </a:fld>
            <a:endParaRPr lang="en-US"/>
          </a:p>
        </p:txBody>
      </p:sp>
    </p:spTree>
    <p:extLst>
      <p:ext uri="{BB962C8B-B14F-4D97-AF65-F5344CB8AC3E}">
        <p14:creationId xmlns:p14="http://schemas.microsoft.com/office/powerpoint/2010/main" val="2295241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JUST READ THE SLIDE</a:t>
            </a:r>
          </a:p>
          <a:p>
            <a:pPr marL="0" indent="0">
              <a:buFont typeface="Arial" panose="020B0604020202020204" pitchFamily="34" charset="0"/>
              <a:buNone/>
            </a:pPr>
            <a:endParaRPr lang="en-US" b="1" dirty="0"/>
          </a:p>
          <a:p>
            <a:pPr marL="285750" indent="-285750">
              <a:buFont typeface="Arial" panose="020B0604020202020204" pitchFamily="34" charset="0"/>
              <a:buChar char="•"/>
            </a:pPr>
            <a:r>
              <a:rPr lang="en-US" b="1" dirty="0"/>
              <a:t>Humans be Human: </a:t>
            </a:r>
            <a:br>
              <a:rPr lang="en-US" b="1" dirty="0"/>
            </a:br>
            <a:r>
              <a:rPr lang="en-US" b="1" dirty="0"/>
              <a:t>	As the volume of emails demanding</a:t>
            </a:r>
            <a:endParaRPr lang="en-US" dirty="0"/>
          </a:p>
          <a:p>
            <a:pPr lvl="1"/>
            <a:r>
              <a:rPr lang="en-US" sz="1600" b="1" i="1" dirty="0"/>
              <a:t>An often-overlooked key to effective collaboration and successful industry networking is to maintain focus on the human element of an interaction.</a:t>
            </a:r>
          </a:p>
          <a:p>
            <a:endParaRPr lang="en-US" sz="1600" b="1" dirty="0"/>
          </a:p>
          <a:p>
            <a:pPr marL="628650" lvl="1" indent="-171450">
              <a:buFont typeface="Arial" panose="020B0604020202020204" pitchFamily="34" charset="0"/>
              <a:buChar char="•"/>
            </a:pPr>
            <a:r>
              <a:rPr lang="en-US" dirty="0"/>
              <a:t>No one can be an </a:t>
            </a:r>
            <a:r>
              <a:rPr lang="en-US" b="1" dirty="0"/>
              <a:t>expert </a:t>
            </a:r>
            <a:r>
              <a:rPr lang="en-US" dirty="0"/>
              <a:t>at </a:t>
            </a:r>
            <a:r>
              <a:rPr lang="en-US" b="1" dirty="0"/>
              <a:t>everything</a:t>
            </a:r>
            <a:r>
              <a:rPr lang="en-US" dirty="0"/>
              <a:t>. </a:t>
            </a:r>
          </a:p>
          <a:p>
            <a:pPr marL="1085850" lvl="2" indent="-171450">
              <a:buFont typeface="Arial" panose="020B0604020202020204" pitchFamily="34" charset="0"/>
              <a:buChar char="•"/>
            </a:pPr>
            <a:r>
              <a:rPr lang="en-US" b="1" dirty="0"/>
              <a:t>necessity is the mother of innovation</a:t>
            </a:r>
          </a:p>
          <a:p>
            <a:pPr marL="1371600" lvl="3" indent="0">
              <a:buFont typeface="Arial" panose="020B0604020202020204" pitchFamily="34" charset="0"/>
              <a:buNone/>
            </a:pPr>
            <a:endParaRPr lang="en-US" dirty="0"/>
          </a:p>
          <a:p>
            <a:pPr marL="628650" lvl="1" indent="-171450">
              <a:buFont typeface="Arial" panose="020B0604020202020204" pitchFamily="34" charset="0"/>
              <a:buChar char="•"/>
            </a:pPr>
            <a:r>
              <a:rPr lang="en-US" b="1" dirty="0"/>
              <a:t>Processing the objective purpose </a:t>
            </a:r>
            <a:r>
              <a:rPr lang="en-US" dirty="0"/>
              <a:t>of communications at the pace of modern work life is a </a:t>
            </a:r>
            <a:r>
              <a:rPr lang="en-US" b="1" dirty="0"/>
              <a:t>non-trivial task</a:t>
            </a:r>
            <a:r>
              <a:rPr lang="en-US" dirty="0"/>
              <a:t>.</a:t>
            </a:r>
          </a:p>
          <a:p>
            <a:pPr marL="1085850" lvl="2" indent="-171450">
              <a:buFont typeface="Arial" panose="020B0604020202020204" pitchFamily="34" charset="0"/>
              <a:buChar char="•"/>
            </a:pPr>
            <a:r>
              <a:rPr lang="en-US" dirty="0"/>
              <a:t>You must </a:t>
            </a:r>
            <a:r>
              <a:rPr lang="en-US" b="1" dirty="0"/>
              <a:t>assess</a:t>
            </a:r>
            <a:r>
              <a:rPr lang="en-US" dirty="0"/>
              <a:t> not only what people are </a:t>
            </a:r>
            <a:r>
              <a:rPr lang="en-US" b="1" dirty="0"/>
              <a:t>asking of you</a:t>
            </a:r>
            <a:r>
              <a:rPr lang="en-US" dirty="0"/>
              <a:t>, but </a:t>
            </a:r>
            <a:r>
              <a:rPr lang="en-US" b="1" dirty="0"/>
              <a:t>if you can even provide what they seek</a:t>
            </a:r>
            <a:r>
              <a:rPr lang="en-US" dirty="0"/>
              <a:t>.</a:t>
            </a:r>
          </a:p>
          <a:p>
            <a:pPr marL="1085850" lvl="2" indent="-171450">
              <a:buFont typeface="Arial" panose="020B0604020202020204" pitchFamily="34" charset="0"/>
              <a:buChar char="•"/>
            </a:pPr>
            <a:r>
              <a:rPr lang="en-US" dirty="0"/>
              <a:t>you must make sure you </a:t>
            </a:r>
            <a:r>
              <a:rPr lang="en-US" b="1" dirty="0"/>
              <a:t>don’t overlook </a:t>
            </a:r>
            <a:r>
              <a:rPr lang="en-US" dirty="0"/>
              <a:t>any </a:t>
            </a:r>
            <a:r>
              <a:rPr lang="en-US" b="1" dirty="0"/>
              <a:t>corollary requests and secondary details</a:t>
            </a:r>
            <a:r>
              <a:rPr lang="en-US" dirty="0"/>
              <a:t>.</a:t>
            </a:r>
          </a:p>
          <a:p>
            <a:pPr marL="1085850" lvl="2" indent="-171450">
              <a:buFont typeface="Arial" panose="020B0604020202020204" pitchFamily="34" charset="0"/>
              <a:buChar char="•"/>
            </a:pPr>
            <a:r>
              <a:rPr lang="en-US" dirty="0"/>
              <a:t>it can </a:t>
            </a:r>
            <a:r>
              <a:rPr lang="en-US" b="1" dirty="0"/>
              <a:t>often result in people losing sight of the human purpose of the interaction</a:t>
            </a:r>
            <a:r>
              <a:rPr lang="en-US" dirty="0"/>
              <a:t>. </a:t>
            </a:r>
          </a:p>
          <a:p>
            <a:pPr marL="1543050" lvl="3" indent="-171450">
              <a:buFont typeface="Arial" panose="020B0604020202020204" pitchFamily="34" charset="0"/>
              <a:buChar char="•"/>
            </a:pPr>
            <a:r>
              <a:rPr lang="en-US" b="1" dirty="0"/>
              <a:t>Collaboration</a:t>
            </a:r>
          </a:p>
          <a:p>
            <a:pPr marL="1543050" lvl="3" indent="-171450">
              <a:buFont typeface="Arial" panose="020B0604020202020204" pitchFamily="34" charset="0"/>
              <a:buChar char="•"/>
            </a:pPr>
            <a:r>
              <a:rPr lang="en-US" b="1" dirty="0"/>
              <a:t>Relief</a:t>
            </a:r>
            <a:r>
              <a:rPr lang="en-US" dirty="0"/>
              <a:t> from </a:t>
            </a:r>
            <a:r>
              <a:rPr lang="en-US" b="1" dirty="0"/>
              <a:t>problems</a:t>
            </a:r>
            <a:r>
              <a:rPr lang="en-US" dirty="0"/>
              <a:t> outside of their </a:t>
            </a:r>
            <a:r>
              <a:rPr lang="en-US" b="1" dirty="0"/>
              <a:t>skill domain</a:t>
            </a:r>
          </a:p>
          <a:p>
            <a:pPr marL="1543050" lvl="3" indent="-171450">
              <a:buFont typeface="Arial" panose="020B0604020202020204" pitchFamily="34" charset="0"/>
              <a:buChar char="•"/>
            </a:pPr>
            <a:r>
              <a:rPr lang="en-US" b="1" dirty="0"/>
              <a:t>Simple guidance/insight</a:t>
            </a:r>
          </a:p>
          <a:p>
            <a:pPr marL="1543050" lvl="3" indent="-171450">
              <a:buFont typeface="Arial" panose="020B0604020202020204" pitchFamily="34" charset="0"/>
              <a:buChar char="•"/>
            </a:pPr>
            <a:r>
              <a:rPr lang="en-US" dirty="0"/>
              <a:t>Etc.</a:t>
            </a:r>
            <a:br>
              <a:rPr lang="en-US" dirty="0"/>
            </a:b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5</a:t>
            </a:fld>
            <a:endParaRPr lang="en-US"/>
          </a:p>
        </p:txBody>
      </p:sp>
    </p:spTree>
    <p:extLst>
      <p:ext uri="{BB962C8B-B14F-4D97-AF65-F5344CB8AC3E}">
        <p14:creationId xmlns:p14="http://schemas.microsoft.com/office/powerpoint/2010/main" val="2745133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7</a:t>
            </a:fld>
            <a:endParaRPr lang="en-US"/>
          </a:p>
        </p:txBody>
      </p:sp>
    </p:spTree>
    <p:extLst>
      <p:ext uri="{BB962C8B-B14F-4D97-AF65-F5344CB8AC3E}">
        <p14:creationId xmlns:p14="http://schemas.microsoft.com/office/powerpoint/2010/main" val="574386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i="1" dirty="0"/>
              <a:t>Help people break away from having to invest hours of their day trying to leverage past accomplishments, freeing them to put their time and energy into new ideas, stronger connections, or simply that all too neglected “me” time.</a:t>
            </a:r>
          </a:p>
          <a:p>
            <a:pPr marL="0" lvl="0" indent="0">
              <a:buFont typeface="Arial" panose="020B0604020202020204" pitchFamily="34" charset="0"/>
              <a:buNone/>
            </a:pPr>
            <a:endParaRPr lang="en-US" b="1" dirty="0"/>
          </a:p>
          <a:p>
            <a:pPr marL="0" lvl="0" indent="0">
              <a:buFont typeface="Arial" panose="020B0604020202020204" pitchFamily="34" charset="0"/>
              <a:buNone/>
            </a:pPr>
            <a:r>
              <a:rPr lang="en-US" b="1" dirty="0"/>
              <a:t>Be fluid, adaptive, modular:</a:t>
            </a:r>
          </a:p>
          <a:p>
            <a:pPr marL="0" lvl="0" indent="0">
              <a:buFont typeface="Arial" panose="020B0604020202020204" pitchFamily="34" charset="0"/>
              <a:buNone/>
            </a:pPr>
            <a:r>
              <a:rPr lang="en-US" dirty="0"/>
              <a:t>There are many steps along the path to being able to perform statistical and structural analysis on the emails in your inbox. Not all the steps for person A may be necessary for person B, so we built each discrete step as a stand-alone module with well defined input/output specifications.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2C34D70D-F2EC-4B92-BC04-6F7F492362DE}" type="slidenum">
              <a:rPr lang="en-US" smtClean="0"/>
              <a:t>8</a:t>
            </a:fld>
            <a:endParaRPr lang="en-US"/>
          </a:p>
        </p:txBody>
      </p:sp>
    </p:spTree>
    <p:extLst>
      <p:ext uri="{BB962C8B-B14F-4D97-AF65-F5344CB8AC3E}">
        <p14:creationId xmlns:p14="http://schemas.microsoft.com/office/powerpoint/2010/main" val="5596549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not so ugly slide!! </a:t>
            </a:r>
            <a:r>
              <a:rPr lang="en-US" b="0" dirty="0"/>
              <a:t>When the project started, I had initially planned to </a:t>
            </a:r>
            <a:endParaRPr lang="en-US" b="1" dirty="0"/>
          </a:p>
        </p:txBody>
      </p:sp>
      <p:sp>
        <p:nvSpPr>
          <p:cNvPr id="4" name="Slide Number Placeholder 3"/>
          <p:cNvSpPr>
            <a:spLocks noGrp="1"/>
          </p:cNvSpPr>
          <p:nvPr>
            <p:ph type="sldNum" sz="quarter" idx="5"/>
          </p:nvPr>
        </p:nvSpPr>
        <p:spPr/>
        <p:txBody>
          <a:bodyPr/>
          <a:lstStyle/>
          <a:p>
            <a:fld id="{2C34D70D-F2EC-4B92-BC04-6F7F492362DE}" type="slidenum">
              <a:rPr lang="en-US" smtClean="0"/>
              <a:t>9</a:t>
            </a:fld>
            <a:endParaRPr lang="en-US"/>
          </a:p>
        </p:txBody>
      </p:sp>
    </p:spTree>
    <p:extLst>
      <p:ext uri="{BB962C8B-B14F-4D97-AF65-F5344CB8AC3E}">
        <p14:creationId xmlns:p14="http://schemas.microsoft.com/office/powerpoint/2010/main" val="2141324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ugly slide!!!</a:t>
            </a:r>
            <a:r>
              <a:rPr lang="en-US" b="0" dirty="0"/>
              <a:t> These are the sorts of questions I asked myself, and the resulting core concepts I arrived at, as I was planning the project out.</a:t>
            </a:r>
          </a:p>
          <a:p>
            <a:endParaRPr lang="en-US" b="0" dirty="0"/>
          </a:p>
          <a:p>
            <a:r>
              <a:rPr lang="en-US" b="0" dirty="0"/>
              <a:t>I don’t intend for anyone to actually parse and retain any of the information of this slide right now. But I do anticipate one or two questions along these lines to come up by the end of the presentation. At that time we can come back to this slide and “go deep” if you wish ;)</a:t>
            </a:r>
            <a:endParaRPr lang="en-US" b="1" dirty="0"/>
          </a:p>
        </p:txBody>
      </p:sp>
      <p:sp>
        <p:nvSpPr>
          <p:cNvPr id="4" name="Slide Number Placeholder 3"/>
          <p:cNvSpPr>
            <a:spLocks noGrp="1"/>
          </p:cNvSpPr>
          <p:nvPr>
            <p:ph type="sldNum" sz="quarter" idx="5"/>
          </p:nvPr>
        </p:nvSpPr>
        <p:spPr/>
        <p:txBody>
          <a:bodyPr/>
          <a:lstStyle/>
          <a:p>
            <a:fld id="{2C34D70D-F2EC-4B92-BC04-6F7F492362DE}" type="slidenum">
              <a:rPr lang="en-US" smtClean="0"/>
              <a:t>10</a:t>
            </a:fld>
            <a:endParaRPr lang="en-US"/>
          </a:p>
        </p:txBody>
      </p:sp>
    </p:spTree>
    <p:extLst>
      <p:ext uri="{BB962C8B-B14F-4D97-AF65-F5344CB8AC3E}">
        <p14:creationId xmlns:p14="http://schemas.microsoft.com/office/powerpoint/2010/main" val="3620203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780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791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020535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202434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398026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4755250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606629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7848543"/>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67813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6472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3015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85535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1431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778841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83521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54387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068428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160224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8424502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878902918"/>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269848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1598187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31009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557925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816252"/>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6/11/2021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1196248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2366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6/11/2021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74160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6/11/2021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2606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6/11/2021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315652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6/11/2021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291752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6/11/2021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0619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6/11/2021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912283937"/>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73000">
              <a:srgbClr val="474747"/>
            </a:gs>
            <a:gs pos="56000">
              <a:schemeClr val="tx2">
                <a:lumMod val="10000"/>
              </a:schemeClr>
            </a:gs>
            <a:gs pos="100000">
              <a:schemeClr val="tx2">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6/11/2021</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73643884"/>
      </p:ext>
    </p:extLst>
  </p:cSld>
  <p:clrMap bg1="dk1" tx1="lt1" bg2="dk2" tx2="lt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slide" Target="slide35.xml"/><Relationship Id="rId3" Type="http://schemas.openxmlformats.org/officeDocument/2006/relationships/hyperlink" Target="https://www.sqlite.org/index.html" TargetMode="External"/><Relationship Id="rId7" Type="http://schemas.openxmlformats.org/officeDocument/2006/relationships/hyperlink" Target="https://numba.pydata.org/" TargetMode="External"/><Relationship Id="rId2" Type="http://schemas.openxmlformats.org/officeDocument/2006/relationships/hyperlink" Target="https://www.nltk.org/" TargetMode="External"/><Relationship Id="rId1" Type="http://schemas.openxmlformats.org/officeDocument/2006/relationships/slideLayout" Target="../slideLayouts/slideLayout2.xml"/><Relationship Id="rId6" Type="http://schemas.openxmlformats.org/officeDocument/2006/relationships/hyperlink" Target="https://numpy.org/doc/stable/user/whatisnumpy.html" TargetMode="External"/><Relationship Id="rId5" Type="http://schemas.openxmlformats.org/officeDocument/2006/relationships/hyperlink" Target="https://pandas.pydata.org/" TargetMode="External"/><Relationship Id="rId4" Type="http://schemas.openxmlformats.org/officeDocument/2006/relationships/hyperlink" Target="https://pydoit.org/"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curl.se/" TargetMode="External"/><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hyperlink" Target="https://github.com/mosuka/blas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doi.org/10.1145/3289600.3291028" TargetMode="External"/><Relationship Id="rId2" Type="http://schemas.openxmlformats.org/officeDocument/2006/relationships/hyperlink" Target="https://doi.org/10.1145/3290605.3300604" TargetMode="External"/><Relationship Id="rId1" Type="http://schemas.openxmlformats.org/officeDocument/2006/relationships/slideLayout" Target="../slideLayouts/slideLayout6.xml"/><Relationship Id="rId4" Type="http://schemas.openxmlformats.org/officeDocument/2006/relationships/hyperlink" Target="https://www.researchgate.net/publication/220746717_Classifying_Action_Items_for_Semantic_Email"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curl.se/" TargetMode="External"/><Relationship Id="rId3" Type="http://schemas.openxmlformats.org/officeDocument/2006/relationships/hyperlink" Target="https://www.sqlite.org/index.html" TargetMode="External"/><Relationship Id="rId7" Type="http://schemas.openxmlformats.org/officeDocument/2006/relationships/hyperlink" Target="https://numba.pydata.org/" TargetMode="External"/><Relationship Id="rId2" Type="http://schemas.openxmlformats.org/officeDocument/2006/relationships/hyperlink" Target="https://www.nltk.org/" TargetMode="External"/><Relationship Id="rId1" Type="http://schemas.openxmlformats.org/officeDocument/2006/relationships/slideLayout" Target="../slideLayouts/slideLayout6.xml"/><Relationship Id="rId6" Type="http://schemas.openxmlformats.org/officeDocument/2006/relationships/hyperlink" Target="https://numpy.org/doc/stable/user/whatisnumpy.html" TargetMode="External"/><Relationship Id="rId5" Type="http://schemas.openxmlformats.org/officeDocument/2006/relationships/hyperlink" Target="https://pandas.pydata.org/" TargetMode="External"/><Relationship Id="rId4" Type="http://schemas.openxmlformats.org/officeDocument/2006/relationships/hyperlink" Target="https://pydoit.org/" TargetMode="External"/><Relationship Id="rId9" Type="http://schemas.openxmlformats.org/officeDocument/2006/relationships/hyperlink" Target="https://github.com/mosuka/blast"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MAIF/melusine/blob/master/melusine/models/attention_model.py" TargetMode="External"/><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www.craftyourcontent.com/wp-content/uploads/2017/05/The-Future-of-Writing-With-Robots-1024x379.pn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hyperlink" Target="https://www.shutterstock.com/image-photo/close-african-business-man-hands-working-1460065946" TargetMode="External"/><Relationship Id="rId5" Type="http://schemas.openxmlformats.org/officeDocument/2006/relationships/image" Target="../media/image3.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4000">
              <a:schemeClr val="bg1"/>
            </a:gs>
            <a:gs pos="100000">
              <a:schemeClr val="accent1">
                <a:lumMod val="50000"/>
              </a:schemeClr>
            </a:gs>
            <a:gs pos="100000">
              <a:schemeClr val="bg1"/>
            </a:gs>
          </a:gsLst>
          <a:lin ang="5400000" scaled="1"/>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5810330-F0B5-43C9-BC34-094FFB5C0529}"/>
              </a:ext>
            </a:extLst>
          </p:cNvPr>
          <p:cNvPicPr>
            <a:picLocks noChangeAspect="1"/>
          </p:cNvPicPr>
          <p:nvPr/>
        </p:nvPicPr>
        <p:blipFill rotWithShape="1">
          <a:blip r:embed="rId3"/>
          <a:srcRect l="716" t="16999" r="1463" b="-1"/>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5" name="TextBox 4">
            <a:extLst>
              <a:ext uri="{FF2B5EF4-FFF2-40B4-BE49-F238E27FC236}">
                <a16:creationId xmlns:a16="http://schemas.microsoft.com/office/drawing/2014/main" id="{9918EA0C-ADE2-43B6-A920-AD356D36531A}"/>
              </a:ext>
            </a:extLst>
          </p:cNvPr>
          <p:cNvSpPr txBox="1"/>
          <p:nvPr/>
        </p:nvSpPr>
        <p:spPr>
          <a:xfrm>
            <a:off x="5394960" y="1417880"/>
            <a:ext cx="3205640" cy="3606115"/>
          </a:xfrm>
          <a:prstGeom prst="rect">
            <a:avLst/>
          </a:prstGeom>
          <a:noFill/>
        </p:spPr>
        <p:txBody>
          <a:bodyPr wrap="square" rtlCol="0">
            <a:spAutoFit/>
          </a:bodyPr>
          <a:lstStyle/>
          <a:p>
            <a:pPr>
              <a:spcAft>
                <a:spcPts val="600"/>
              </a:spcAft>
            </a:pPr>
            <a:r>
              <a:rPr lang="en-US" sz="3200" dirty="0">
                <a:solidFill>
                  <a:srgbClr val="FF0000"/>
                </a:solidFill>
              </a:rPr>
              <a:t>A</a:t>
            </a:r>
            <a:r>
              <a:rPr lang="en-US" sz="3200" dirty="0"/>
              <a:t>.</a:t>
            </a:r>
            <a:r>
              <a:rPr lang="en-US" sz="3200" dirty="0">
                <a:solidFill>
                  <a:srgbClr val="FF0000"/>
                </a:solidFill>
              </a:rPr>
              <a:t>C</a:t>
            </a:r>
            <a:r>
              <a:rPr lang="en-US" sz="3200" dirty="0"/>
              <a:t>.</a:t>
            </a:r>
            <a:r>
              <a:rPr lang="en-US" sz="3200" dirty="0">
                <a:solidFill>
                  <a:srgbClr val="FF0000"/>
                </a:solidFill>
              </a:rPr>
              <a:t>M</a:t>
            </a:r>
            <a:r>
              <a:rPr lang="en-US" sz="3200" dirty="0"/>
              <a:t>.</a:t>
            </a:r>
            <a:r>
              <a:rPr lang="en-US" sz="3200" dirty="0">
                <a:solidFill>
                  <a:srgbClr val="FF0000"/>
                </a:solidFill>
              </a:rPr>
              <a:t>E</a:t>
            </a:r>
            <a:r>
              <a:rPr lang="en-US" sz="3200" dirty="0"/>
              <a:t>.:</a:t>
            </a:r>
          </a:p>
          <a:p>
            <a:pPr>
              <a:spcAft>
                <a:spcPts val="600"/>
              </a:spcAft>
            </a:pPr>
            <a:r>
              <a:rPr lang="en-US" sz="3200" dirty="0">
                <a:solidFill>
                  <a:srgbClr val="FF0000"/>
                </a:solidFill>
              </a:rPr>
              <a:t>A</a:t>
            </a:r>
            <a:r>
              <a:rPr lang="en-US" sz="3200" dirty="0">
                <a:solidFill>
                  <a:srgbClr val="00B0F0"/>
                </a:solidFill>
              </a:rPr>
              <a:t>utomated </a:t>
            </a:r>
            <a:r>
              <a:rPr lang="en-US" sz="3200" dirty="0">
                <a:solidFill>
                  <a:srgbClr val="FF0000"/>
                </a:solidFill>
              </a:rPr>
              <a:t>C</a:t>
            </a:r>
            <a:r>
              <a:rPr lang="en-US" sz="3200" dirty="0">
                <a:solidFill>
                  <a:srgbClr val="00B0F0"/>
                </a:solidFill>
              </a:rPr>
              <a:t>ollection and</a:t>
            </a:r>
            <a:br>
              <a:rPr lang="en-US" sz="3200" dirty="0">
                <a:solidFill>
                  <a:srgbClr val="00B0F0"/>
                </a:solidFill>
              </a:rPr>
            </a:br>
            <a:r>
              <a:rPr lang="en-US" sz="3200" dirty="0">
                <a:solidFill>
                  <a:srgbClr val="FF0000"/>
                </a:solidFill>
              </a:rPr>
              <a:t>M</a:t>
            </a:r>
            <a:r>
              <a:rPr lang="en-US" sz="3200" dirty="0">
                <a:solidFill>
                  <a:srgbClr val="00B0F0"/>
                </a:solidFill>
              </a:rPr>
              <a:t>anipulation of </a:t>
            </a:r>
            <a:r>
              <a:rPr lang="en-US" sz="3200" dirty="0">
                <a:solidFill>
                  <a:srgbClr val="FF0000"/>
                </a:solidFill>
              </a:rPr>
              <a:t>E</a:t>
            </a:r>
            <a:r>
              <a:rPr lang="en-US" sz="3200" dirty="0">
                <a:solidFill>
                  <a:srgbClr val="00B0F0"/>
                </a:solidFill>
              </a:rPr>
              <a:t>mail</a:t>
            </a:r>
          </a:p>
          <a:p>
            <a:pPr marL="0" marR="0" lvl="0" indent="0" algn="r" defTabSz="457200" rtl="0" eaLnBrk="1" fontAlgn="auto" latinLnBrk="0" hangingPunct="1">
              <a:lnSpc>
                <a:spcPct val="100000"/>
              </a:lnSpc>
              <a:spcBef>
                <a:spcPts val="1000"/>
              </a:spcBef>
              <a:spcAft>
                <a:spcPts val="0"/>
              </a:spcAft>
              <a:buClr>
                <a:srgbClr val="90C226"/>
              </a:buClr>
              <a:buSzPct val="80000"/>
              <a:buFont typeface="Wingdings 3" charset="2"/>
              <a:buNone/>
              <a:tabLst/>
              <a:defRPr/>
            </a:pPr>
            <a:r>
              <a:rPr kumimoji="0" lang="en-US" sz="1800" b="0" i="0" u="none" strike="noStrike" kern="1200" cap="none" spc="0" normalizeH="0" baseline="0" noProof="0" dirty="0">
                <a:ln>
                  <a:noFill/>
                </a:ln>
                <a:solidFill>
                  <a:prstClr val="white">
                    <a:lumMod val="50000"/>
                    <a:lumOff val="50000"/>
                  </a:prstClr>
                </a:solidFill>
                <a:effectLst/>
                <a:uLnTx/>
                <a:uFillTx/>
                <a:latin typeface="Trebuchet MS" panose="020B0603020202020204"/>
                <a:ea typeface="+mn-ea"/>
                <a:cs typeface="+mn-cs"/>
              </a:rPr>
              <a:t>Ryan Peters</a:t>
            </a:r>
          </a:p>
          <a:p>
            <a:pPr>
              <a:spcAft>
                <a:spcPts val="600"/>
              </a:spcAft>
            </a:pPr>
            <a:endParaRPr lang="en-US" sz="3200" dirty="0">
              <a:solidFill>
                <a:srgbClr val="00B0F0"/>
              </a:solidFill>
            </a:endParaRPr>
          </a:p>
        </p:txBody>
      </p:sp>
      <p:sp>
        <p:nvSpPr>
          <p:cNvPr id="6" name="TextBox 5">
            <a:extLst>
              <a:ext uri="{FF2B5EF4-FFF2-40B4-BE49-F238E27FC236}">
                <a16:creationId xmlns:a16="http://schemas.microsoft.com/office/drawing/2014/main" id="{ED266848-4C82-4015-8CA5-DF8E74ACBFB2}"/>
              </a:ext>
            </a:extLst>
          </p:cNvPr>
          <p:cNvSpPr txBox="1"/>
          <p:nvPr/>
        </p:nvSpPr>
        <p:spPr>
          <a:xfrm>
            <a:off x="5286833" y="6516953"/>
            <a:ext cx="2786019" cy="369332"/>
          </a:xfrm>
          <a:prstGeom prst="rect">
            <a:avLst/>
          </a:prstGeom>
          <a:noFill/>
        </p:spPr>
        <p:txBody>
          <a:bodyPr wrap="none" rtlCol="0">
            <a:spAutoFit/>
          </a:bodyPr>
          <a:lstStyle/>
          <a:p>
            <a:r>
              <a:rPr lang="en-US" dirty="0"/>
              <a:t>Sponsor: Dr. Luke Marney</a:t>
            </a:r>
          </a:p>
        </p:txBody>
      </p:sp>
      <p:sp>
        <p:nvSpPr>
          <p:cNvPr id="7" name="TextBox 6">
            <a:extLst>
              <a:ext uri="{FF2B5EF4-FFF2-40B4-BE49-F238E27FC236}">
                <a16:creationId xmlns:a16="http://schemas.microsoft.com/office/drawing/2014/main" id="{F28B9F5B-5B43-40E6-9B87-8191303FBF3D}"/>
              </a:ext>
            </a:extLst>
          </p:cNvPr>
          <p:cNvSpPr txBox="1"/>
          <p:nvPr/>
        </p:nvSpPr>
        <p:spPr>
          <a:xfrm>
            <a:off x="4529470" y="6147621"/>
            <a:ext cx="3392724" cy="369332"/>
          </a:xfrm>
          <a:prstGeom prst="rect">
            <a:avLst/>
          </a:prstGeom>
          <a:noFill/>
        </p:spPr>
        <p:txBody>
          <a:bodyPr wrap="none" rtlCol="0">
            <a:spAutoFit/>
          </a:bodyPr>
          <a:lstStyle/>
          <a:p>
            <a:r>
              <a:rPr lang="en-US" dirty="0"/>
              <a:t>Faculty Advisor: Prof. Bill Erdly</a:t>
            </a:r>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D08AC-D860-48B0-805C-3D9C5F3B4D0E}"/>
              </a:ext>
            </a:extLst>
          </p:cNvPr>
          <p:cNvSpPr>
            <a:spLocks noGrp="1"/>
          </p:cNvSpPr>
          <p:nvPr>
            <p:ph idx="1"/>
          </p:nvPr>
        </p:nvSpPr>
        <p:spPr>
          <a:xfrm>
            <a:off x="245326" y="1270000"/>
            <a:ext cx="9829800" cy="5502507"/>
          </a:xfrm>
        </p:spPr>
        <p:txBody>
          <a:bodyPr>
            <a:normAutofit fontScale="92500" lnSpcReduction="20000"/>
          </a:bodyPr>
          <a:lstStyle/>
          <a:p>
            <a:r>
              <a:rPr lang="en-US" sz="1900" dirty="0"/>
              <a:t>Collect emails and cache in local storage</a:t>
            </a:r>
          </a:p>
          <a:p>
            <a:pPr lvl="1"/>
            <a:r>
              <a:rPr lang="en-US" dirty="0"/>
              <a:t>How do we access the emails messages?</a:t>
            </a:r>
          </a:p>
          <a:p>
            <a:pPr lvl="2"/>
            <a:r>
              <a:rPr lang="en-US" sz="1600" dirty="0" err="1"/>
              <a:t>imap</a:t>
            </a:r>
            <a:r>
              <a:rPr lang="en-US" sz="1600" dirty="0"/>
              <a:t>, or pop3?</a:t>
            </a:r>
          </a:p>
          <a:p>
            <a:pPr lvl="1"/>
            <a:r>
              <a:rPr lang="en-US" dirty="0"/>
              <a:t>What should be the storage medium?</a:t>
            </a:r>
          </a:p>
          <a:p>
            <a:pPr lvl="2"/>
            <a:r>
              <a:rPr lang="en-US" sz="1600" dirty="0"/>
              <a:t>Basic files managed with OS filesystem, or dedicated DB like SQLite/MySQL?</a:t>
            </a:r>
            <a:br>
              <a:rPr lang="en-US" sz="1600" dirty="0"/>
            </a:br>
            <a:endParaRPr lang="en-US" sz="1600" dirty="0"/>
          </a:p>
          <a:p>
            <a:r>
              <a:rPr lang="en-US" sz="1900" dirty="0"/>
              <a:t>Extract data from emails</a:t>
            </a:r>
          </a:p>
          <a:p>
            <a:pPr lvl="1"/>
            <a:r>
              <a:rPr lang="en-US" dirty="0"/>
              <a:t>Message body</a:t>
            </a:r>
          </a:p>
          <a:p>
            <a:pPr lvl="2"/>
            <a:r>
              <a:rPr lang="en-US" dirty="0"/>
              <a:t>Handle translation of character encoding to UTF-8 (beware the /u2014, /u2018, /u2019)</a:t>
            </a:r>
          </a:p>
          <a:p>
            <a:pPr lvl="1"/>
            <a:r>
              <a:rPr lang="en-US" dirty="0"/>
              <a:t>Meta-data </a:t>
            </a:r>
          </a:p>
          <a:p>
            <a:pPr lvl="2"/>
            <a:r>
              <a:rPr lang="en-US" dirty="0"/>
              <a:t>sender, recipient, date </a:t>
            </a:r>
            <a:r>
              <a:rPr lang="en-US" dirty="0" err="1"/>
              <a:t>recieved</a:t>
            </a:r>
            <a:r>
              <a:rPr lang="en-US" dirty="0"/>
              <a:t>, related message ids, etc.</a:t>
            </a:r>
            <a:br>
              <a:rPr lang="en-US" dirty="0"/>
            </a:br>
            <a:endParaRPr lang="en-US" sz="1800" dirty="0"/>
          </a:p>
          <a:p>
            <a:r>
              <a:rPr lang="en-US" sz="1900" dirty="0"/>
              <a:t>General data preprocessing for linguistic analysis.</a:t>
            </a:r>
          </a:p>
          <a:p>
            <a:pPr lvl="1"/>
            <a:r>
              <a:rPr lang="en-US" dirty="0"/>
              <a:t>Highly dependent upon chosen form of analysis that will follow</a:t>
            </a:r>
            <a:br>
              <a:rPr lang="en-US" dirty="0"/>
            </a:br>
            <a:endParaRPr lang="en-US" sz="1800" dirty="0"/>
          </a:p>
          <a:p>
            <a:r>
              <a:rPr lang="en-US" sz="1900" dirty="0"/>
              <a:t>Data analysis</a:t>
            </a:r>
          </a:p>
          <a:p>
            <a:pPr lvl="1"/>
            <a:r>
              <a:rPr lang="en-US" dirty="0"/>
              <a:t> The “sexy” part </a:t>
            </a:r>
          </a:p>
          <a:p>
            <a:pPr lvl="2"/>
            <a:r>
              <a:rPr lang="en-US" sz="1900" dirty="0"/>
              <a:t>could be structured speech-act-theory decomposition, ml, or statistical analysis…</a:t>
            </a:r>
          </a:p>
          <a:p>
            <a:endParaRPr lang="en-US" dirty="0"/>
          </a:p>
        </p:txBody>
      </p:sp>
      <p:sp>
        <p:nvSpPr>
          <p:cNvPr id="4" name="Title 1">
            <a:extLst>
              <a:ext uri="{FF2B5EF4-FFF2-40B4-BE49-F238E27FC236}">
                <a16:creationId xmlns:a16="http://schemas.microsoft.com/office/drawing/2014/main" id="{A53A58C5-D77A-49D0-8235-6DED0777FB3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Conceptual Components</a:t>
            </a:r>
          </a:p>
        </p:txBody>
      </p:sp>
      <p:pic>
        <p:nvPicPr>
          <p:cNvPr id="5" name="Picture 28" descr="Wile E. Coyote | Looney Tunes Wiki | Fandom">
            <a:extLst>
              <a:ext uri="{FF2B5EF4-FFF2-40B4-BE49-F238E27FC236}">
                <a16:creationId xmlns:a16="http://schemas.microsoft.com/office/drawing/2014/main" id="{F5A428ED-161E-4DAB-BF0A-83284193D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1253" y="1270000"/>
            <a:ext cx="2931762" cy="4708981"/>
          </a:xfrm>
          <a:prstGeom prst="rect">
            <a:avLst/>
          </a:prstGeom>
          <a:noFill/>
          <a:scene3d>
            <a:camera prst="orthographicFront">
              <a:rot lat="0" lon="10800000" rev="90000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22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D08AC-D860-48B0-805C-3D9C5F3B4D0E}"/>
              </a:ext>
            </a:extLst>
          </p:cNvPr>
          <p:cNvSpPr>
            <a:spLocks noGrp="1"/>
          </p:cNvSpPr>
          <p:nvPr>
            <p:ph idx="1"/>
          </p:nvPr>
        </p:nvSpPr>
        <p:spPr>
          <a:xfrm>
            <a:off x="0" y="1855790"/>
            <a:ext cx="9829800" cy="1706118"/>
          </a:xfrm>
        </p:spPr>
        <p:txBody>
          <a:bodyPr/>
          <a:lstStyle/>
          <a:p>
            <a:r>
              <a:rPr lang="en-US" dirty="0"/>
              <a:t>Be fluid, be adaptive, be modular</a:t>
            </a:r>
            <a:br>
              <a:rPr lang="en-US" dirty="0"/>
            </a:br>
            <a:endParaRPr lang="en-US" dirty="0"/>
          </a:p>
          <a:p>
            <a:r>
              <a:rPr lang="en-US" dirty="0"/>
              <a:t>Provide complete access to source code.</a:t>
            </a:r>
            <a:br>
              <a:rPr lang="en-US" dirty="0"/>
            </a:br>
            <a:r>
              <a:rPr lang="en-US" dirty="0"/>
              <a:t>Thus, empowering individuals to address and solve their own unique concerns and needs.</a:t>
            </a:r>
          </a:p>
          <a:p>
            <a:endParaRPr lang="en-US" dirty="0"/>
          </a:p>
        </p:txBody>
      </p:sp>
      <p:sp>
        <p:nvSpPr>
          <p:cNvPr id="4" name="Title 1">
            <a:extLst>
              <a:ext uri="{FF2B5EF4-FFF2-40B4-BE49-F238E27FC236}">
                <a16:creationId xmlns:a16="http://schemas.microsoft.com/office/drawing/2014/main" id="{A53A58C5-D77A-49D0-8235-6DED0777FB3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Core Design Philosophy</a:t>
            </a:r>
          </a:p>
        </p:txBody>
      </p:sp>
      <p:pic>
        <p:nvPicPr>
          <p:cNvPr id="7" name="Picture 6" descr="A picture containing worm, invertebrate&#10;&#10;Description automatically generated">
            <a:extLst>
              <a:ext uri="{FF2B5EF4-FFF2-40B4-BE49-F238E27FC236}">
                <a16:creationId xmlns:a16="http://schemas.microsoft.com/office/drawing/2014/main" id="{7B392BC2-8373-43BD-8412-E81D23CEC8E2}"/>
              </a:ext>
            </a:extLst>
          </p:cNvPr>
          <p:cNvPicPr>
            <a:picLocks noChangeAspect="1"/>
          </p:cNvPicPr>
          <p:nvPr/>
        </p:nvPicPr>
        <p:blipFill>
          <a:blip r:embed="rId2"/>
          <a:stretch>
            <a:fillRect/>
          </a:stretch>
        </p:blipFill>
        <p:spPr>
          <a:xfrm>
            <a:off x="223024" y="3085254"/>
            <a:ext cx="9050978" cy="3684693"/>
          </a:xfrm>
          <a:prstGeom prst="rect">
            <a:avLst/>
          </a:prstGeom>
        </p:spPr>
      </p:pic>
    </p:spTree>
    <p:extLst>
      <p:ext uri="{BB962C8B-B14F-4D97-AF65-F5344CB8AC3E}">
        <p14:creationId xmlns:p14="http://schemas.microsoft.com/office/powerpoint/2010/main" val="85826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62D238-3432-4611-8D1A-24B65642DA4E}"/>
              </a:ext>
            </a:extLst>
          </p:cNvPr>
          <p:cNvSpPr>
            <a:spLocks noGrp="1"/>
          </p:cNvSpPr>
          <p:nvPr>
            <p:ph idx="1"/>
          </p:nvPr>
        </p:nvSpPr>
        <p:spPr>
          <a:xfrm>
            <a:off x="-1" y="1722439"/>
            <a:ext cx="10267951" cy="4301289"/>
          </a:xfrm>
        </p:spPr>
        <p:txBody>
          <a:bodyPr>
            <a:normAutofit/>
          </a:bodyPr>
          <a:lstStyle/>
          <a:p>
            <a:r>
              <a:rPr lang="en-US" dirty="0"/>
              <a:t>Development tools:</a:t>
            </a:r>
          </a:p>
          <a:p>
            <a:pPr lvl="1"/>
            <a:r>
              <a:rPr lang="en-US" dirty="0"/>
              <a:t>Python 3.9 and libraries:</a:t>
            </a:r>
            <a:endParaRPr lang="en-US" sz="1200" dirty="0"/>
          </a:p>
          <a:p>
            <a:pPr lvl="2"/>
            <a:r>
              <a:rPr lang="en-US" sz="1200" dirty="0">
                <a:solidFill>
                  <a:srgbClr val="00B050"/>
                </a:solidFill>
                <a:hlinkClick r:id="rId2">
                  <a:extLst>
                    <a:ext uri="{A12FA001-AC4F-418D-AE19-62706E023703}">
                      <ahyp:hlinkClr xmlns:ahyp="http://schemas.microsoft.com/office/drawing/2018/hyperlinkcolor" val="tx"/>
                    </a:ext>
                  </a:extLst>
                </a:hlinkClick>
              </a:rPr>
              <a:t>NLTK</a:t>
            </a:r>
            <a:r>
              <a:rPr lang="en-US" sz="1200" dirty="0"/>
              <a:t>		-- Natural Language Processing tools.</a:t>
            </a:r>
          </a:p>
          <a:p>
            <a:pPr lvl="2"/>
            <a:r>
              <a:rPr lang="en-US" sz="1200" dirty="0">
                <a:solidFill>
                  <a:srgbClr val="00B050"/>
                </a:solidFill>
                <a:hlinkClick r:id="rId3">
                  <a:extLst>
                    <a:ext uri="{A12FA001-AC4F-418D-AE19-62706E023703}">
                      <ahyp:hlinkClr xmlns:ahyp="http://schemas.microsoft.com/office/drawing/2018/hyperlinkcolor" val="tx"/>
                    </a:ext>
                  </a:extLst>
                </a:hlinkClick>
              </a:rPr>
              <a:t>SQLite</a:t>
            </a:r>
            <a:r>
              <a:rPr lang="en-US" sz="1200" dirty="0"/>
              <a:t>   		-- SQL bindings wrapper for database implementation in Python.</a:t>
            </a:r>
          </a:p>
          <a:p>
            <a:pPr lvl="2"/>
            <a:r>
              <a:rPr lang="en-US" sz="1200" dirty="0">
                <a:solidFill>
                  <a:srgbClr val="00B050"/>
                </a:solidFill>
                <a:hlinkClick r:id="rId4">
                  <a:extLst>
                    <a:ext uri="{A12FA001-AC4F-418D-AE19-62706E023703}">
                      <ahyp:hlinkClr xmlns:ahyp="http://schemas.microsoft.com/office/drawing/2018/hyperlinkcolor" val="tx"/>
                    </a:ext>
                  </a:extLst>
                </a:hlinkClick>
              </a:rPr>
              <a:t>Doit</a:t>
            </a:r>
            <a:r>
              <a:rPr lang="en-US" sz="1200" dirty="0"/>
              <a:t>		-- Multi-stage task automation package that orchestrates the automated execution of the project’s sub-modules.</a:t>
            </a:r>
          </a:p>
          <a:p>
            <a:pPr lvl="2"/>
            <a:r>
              <a:rPr lang="en-US" sz="1200" dirty="0">
                <a:solidFill>
                  <a:srgbClr val="00B050"/>
                </a:solidFill>
                <a:hlinkClick r:id="rId5">
                  <a:extLst>
                    <a:ext uri="{A12FA001-AC4F-418D-AE19-62706E023703}">
                      <ahyp:hlinkClr xmlns:ahyp="http://schemas.microsoft.com/office/drawing/2018/hyperlinkcolor" val="tx"/>
                    </a:ext>
                  </a:extLst>
                </a:hlinkClick>
              </a:rPr>
              <a:t>Pandas</a:t>
            </a:r>
            <a:r>
              <a:rPr lang="en-US" sz="1200" dirty="0"/>
              <a:t>		-- Data exploration package used in diagnostic evaluation of word counts and NLP tools as project is developed.</a:t>
            </a:r>
          </a:p>
          <a:p>
            <a:pPr lvl="2"/>
            <a:r>
              <a:rPr lang="en-US" sz="1200" dirty="0">
                <a:solidFill>
                  <a:srgbClr val="00B050"/>
                </a:solidFill>
                <a:hlinkClick r:id="rId6">
                  <a:extLst>
                    <a:ext uri="{A12FA001-AC4F-418D-AE19-62706E023703}">
                      <ahyp:hlinkClr xmlns:ahyp="http://schemas.microsoft.com/office/drawing/2018/hyperlinkcolor" val="tx"/>
                    </a:ext>
                  </a:extLst>
                </a:hlinkClick>
              </a:rPr>
              <a:t>Numpy</a:t>
            </a:r>
            <a:r>
              <a:rPr lang="en-US" sz="1200" dirty="0"/>
              <a:t>		-- Efficient data containers and optimized data manipulation algorithms.</a:t>
            </a:r>
          </a:p>
          <a:p>
            <a:pPr lvl="2"/>
            <a:r>
              <a:rPr lang="en-US" sz="1200" dirty="0">
                <a:solidFill>
                  <a:srgbClr val="00B050"/>
                </a:solidFill>
                <a:hlinkClick r:id="rId7">
                  <a:extLst>
                    <a:ext uri="{A12FA001-AC4F-418D-AE19-62706E023703}">
                      <ahyp:hlinkClr xmlns:ahyp="http://schemas.microsoft.com/office/drawing/2018/hyperlinkcolor" val="tx"/>
                    </a:ext>
                  </a:extLst>
                </a:hlinkClick>
              </a:rPr>
              <a:t>Numba</a:t>
            </a:r>
            <a:r>
              <a:rPr lang="en-US" sz="1200" dirty="0"/>
              <a:t>		-- JIT compilation of arbitrary python code to significantly faster C++ representations.</a:t>
            </a:r>
          </a:p>
          <a:p>
            <a:pPr marL="914400" lvl="2" indent="0">
              <a:buNone/>
            </a:pPr>
            <a:endParaRPr lang="en-US" sz="1200" dirty="0"/>
          </a:p>
          <a:p>
            <a:pPr marL="914400" lvl="2" indent="0">
              <a:buNone/>
            </a:pPr>
            <a:endParaRPr lang="en-US" sz="1200" dirty="0"/>
          </a:p>
          <a:p>
            <a:pPr marL="914400" lvl="2" indent="0">
              <a:buFont typeface="Arial" panose="020B0604020202020204" pitchFamily="34" charset="0"/>
              <a:buNone/>
            </a:pPr>
            <a:endParaRPr lang="en-US" dirty="0"/>
          </a:p>
          <a:p>
            <a:pPr marL="0" indent="0">
              <a:buFont typeface="Arial" panose="020B0604020202020204" pitchFamily="34" charset="0"/>
              <a:buNone/>
            </a:pPr>
            <a:r>
              <a:rPr lang="en-US" dirty="0"/>
              <a:t>	</a:t>
            </a:r>
          </a:p>
          <a:p>
            <a:endParaRPr lang="en-US" dirty="0"/>
          </a:p>
          <a:p>
            <a:endParaRPr lang="en-US" dirty="0"/>
          </a:p>
        </p:txBody>
      </p:sp>
      <p:sp>
        <p:nvSpPr>
          <p:cNvPr id="4" name="Title 1">
            <a:extLst>
              <a:ext uri="{FF2B5EF4-FFF2-40B4-BE49-F238E27FC236}">
                <a16:creationId xmlns:a16="http://schemas.microsoft.com/office/drawing/2014/main" id="{DD1E948D-A692-497C-AF58-082CFD129EB6}"/>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Tools and Technologies</a:t>
            </a:r>
          </a:p>
        </p:txBody>
      </p:sp>
      <p:sp>
        <p:nvSpPr>
          <p:cNvPr id="2" name="TextBox 1">
            <a:extLst>
              <a:ext uri="{FF2B5EF4-FFF2-40B4-BE49-F238E27FC236}">
                <a16:creationId xmlns:a16="http://schemas.microsoft.com/office/drawing/2014/main" id="{52865019-12F4-4261-A67F-314EF9F9FCD8}"/>
              </a:ext>
            </a:extLst>
          </p:cNvPr>
          <p:cNvSpPr txBox="1"/>
          <p:nvPr/>
        </p:nvSpPr>
        <p:spPr>
          <a:xfrm>
            <a:off x="433633" y="6532775"/>
            <a:ext cx="3435556" cy="400110"/>
          </a:xfrm>
          <a:prstGeom prst="rect">
            <a:avLst/>
          </a:prstGeom>
          <a:noFill/>
        </p:spPr>
        <p:txBody>
          <a:bodyPr wrap="none" rtlCol="0">
            <a:spAutoFit/>
          </a:bodyPr>
          <a:lstStyle/>
          <a:p>
            <a:r>
              <a:rPr lang="en-US" sz="1000" dirty="0">
                <a:solidFill>
                  <a:srgbClr val="00B050"/>
                </a:solidFill>
                <a:hlinkClick r:id="rId8" action="ppaction://hlinksldjump">
                  <a:extLst>
                    <a:ext uri="{A12FA001-AC4F-418D-AE19-62706E023703}">
                      <ahyp:hlinkClr xmlns:ahyp="http://schemas.microsoft.com/office/drawing/2018/hyperlinkcolor" val="tx"/>
                    </a:ext>
                  </a:extLst>
                </a:hlinkClick>
              </a:rPr>
              <a:t>* Full text for links can be found at end of presentation.</a:t>
            </a:r>
            <a:endParaRPr lang="en-US" sz="1000" dirty="0">
              <a:solidFill>
                <a:srgbClr val="00B050"/>
              </a:solidFill>
            </a:endParaRPr>
          </a:p>
          <a:p>
            <a:endParaRPr lang="en-US" sz="1000" dirty="0"/>
          </a:p>
        </p:txBody>
      </p:sp>
    </p:spTree>
    <p:extLst>
      <p:ext uri="{BB962C8B-B14F-4D97-AF65-F5344CB8AC3E}">
        <p14:creationId xmlns:p14="http://schemas.microsoft.com/office/powerpoint/2010/main" val="12537956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2797EAF-3B78-40AC-B9A6-1EB4CADB3E02}"/>
              </a:ext>
            </a:extLst>
          </p:cNvPr>
          <p:cNvSpPr txBox="1">
            <a:spLocks/>
          </p:cNvSpPr>
          <p:nvPr/>
        </p:nvSpPr>
        <p:spPr>
          <a:xfrm>
            <a:off x="615636" y="4086920"/>
            <a:ext cx="8596668" cy="1826581"/>
          </a:xfrm>
          <a:prstGeom prst="rect">
            <a:avLst/>
          </a:prstGeom>
        </p:spPr>
        <p:txBody>
          <a:bodyPr vert="horz" lIns="91440" tIns="45720" rIns="91440" bIns="45720" rtlCol="0" anchor="t">
            <a:normAutofit fontScale="925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4300" b="0" i="0" u="none" strike="noStrike" kern="1200" cap="none" spc="0" normalizeH="0" baseline="0" noProof="0" dirty="0">
                <a:ln>
                  <a:noFill/>
                </a:ln>
                <a:solidFill>
                  <a:srgbClr val="90C226"/>
                </a:solidFill>
                <a:effectLst/>
                <a:uLnTx/>
                <a:uFillTx/>
                <a:latin typeface="Trebuchet MS" panose="020B0603020202020204"/>
                <a:ea typeface="+mj-ea"/>
                <a:cs typeface="+mj-cs"/>
              </a:rPr>
              <a:t>Results</a:t>
            </a:r>
            <a:br>
              <a:rPr kumimoji="0" lang="en-US" sz="3600" b="0" i="0" u="none" strike="noStrike" kern="1200" cap="none" spc="0" normalizeH="0" baseline="0" noProof="0" dirty="0">
                <a:ln>
                  <a:noFill/>
                </a:ln>
                <a:solidFill>
                  <a:srgbClr val="90C226"/>
                </a:solidFill>
                <a:effectLst/>
                <a:uLnTx/>
                <a:uFillTx/>
                <a:latin typeface="Trebuchet MS" panose="020B0603020202020204"/>
                <a:ea typeface="+mj-ea"/>
                <a:cs typeface="+mj-cs"/>
              </a:rPr>
            </a:br>
            <a:r>
              <a:rPr kumimoji="0" lang="en-US" sz="2000" b="0" i="0" u="none" strike="noStrike" kern="1200" cap="none" spc="0" normalizeH="0" baseline="0" noProof="0" dirty="0">
                <a:ln>
                  <a:noFill/>
                </a:ln>
                <a:solidFill>
                  <a:prstClr val="white"/>
                </a:solidFill>
                <a:effectLst/>
                <a:uLnTx/>
                <a:uFillTx/>
                <a:latin typeface="Trebuchet MS" panose="020B0603020202020204"/>
                <a:ea typeface="+mj-ea"/>
                <a:cs typeface="+mj-cs"/>
              </a:rPr>
              <a:t>Project Component Breakdown</a:t>
            </a:r>
          </a:p>
          <a:p>
            <a:pPr marL="0" marR="0" lvl="0" indent="0" algn="l" defTabSz="457200" rtl="0" eaLnBrk="1" fontAlgn="auto" latinLnBrk="0" hangingPunct="1">
              <a:lnSpc>
                <a:spcPct val="100000"/>
              </a:lnSpc>
              <a:spcBef>
                <a:spcPct val="0"/>
              </a:spcBef>
              <a:spcAft>
                <a:spcPts val="0"/>
              </a:spcAft>
              <a:buClrTx/>
              <a:buSzTx/>
              <a:buFontTx/>
              <a:buNone/>
              <a:tabLst/>
              <a:defRPr/>
            </a:pPr>
            <a:r>
              <a:rPr lang="en-US" sz="2000" dirty="0">
                <a:solidFill>
                  <a:schemeClr val="tx1"/>
                </a:solidFill>
              </a:rPr>
              <a:t>Project Generated DB schema</a:t>
            </a:r>
            <a:endParaRPr kumimoji="0" lang="en-US" sz="2000" b="0" i="0" u="none" strike="noStrike" kern="1200" cap="none" spc="0" normalizeH="0" baseline="0" noProof="0" dirty="0">
              <a:ln>
                <a:noFill/>
              </a:ln>
              <a:solidFill>
                <a:prstClr val="white"/>
              </a:solidFill>
              <a:effectLst/>
              <a:uLnTx/>
              <a:uFillTx/>
              <a:latin typeface="Trebuchet MS" panose="020B0603020202020204"/>
              <a:ea typeface="+mj-ea"/>
              <a:cs typeface="+mj-cs"/>
            </a:endParaRPr>
          </a:p>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Trebuchet MS" panose="020B0603020202020204"/>
              <a:ea typeface="+mj-ea"/>
              <a:cs typeface="+mj-cs"/>
            </a:endParaRPr>
          </a:p>
          <a:p>
            <a:pPr marL="0" marR="0" lvl="0" indent="0" algn="l" defTabSz="457200" rtl="0" eaLnBrk="1" fontAlgn="auto" latinLnBrk="0" hangingPunct="1">
              <a:lnSpc>
                <a:spcPct val="100000"/>
              </a:lnSpc>
              <a:spcBef>
                <a:spcPts val="0"/>
              </a:spcBef>
              <a:spcAft>
                <a:spcPts val="0"/>
              </a:spcAft>
              <a:buClrTx/>
              <a:buSzTx/>
              <a:buFontTx/>
              <a:buNone/>
              <a:tabLst/>
              <a:defRPr/>
            </a:pPr>
            <a:br>
              <a:rPr kumimoji="0" lang="en-US" sz="2000" b="0" i="0" u="none" strike="noStrike" kern="1200" cap="none" spc="0" normalizeH="0" baseline="0" noProof="0" dirty="0">
                <a:ln>
                  <a:noFill/>
                </a:ln>
                <a:solidFill>
                  <a:srgbClr val="90C226"/>
                </a:solidFill>
                <a:effectLst/>
                <a:uLnTx/>
                <a:uFillTx/>
                <a:latin typeface="Trebuchet MS" panose="020B0603020202020204"/>
                <a:ea typeface="+mj-ea"/>
                <a:cs typeface="+mj-cs"/>
              </a:rPr>
            </a:br>
            <a:endParaRPr kumimoji="0" lang="en-US" sz="2000" b="0" i="0" u="none" strike="noStrike" kern="1200" cap="none" spc="0" normalizeH="0" baseline="0" noProof="0" dirty="0">
              <a:ln>
                <a:noFill/>
              </a:ln>
              <a:solidFill>
                <a:srgbClr val="90C226"/>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56513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4B974-0827-4CC6-930F-DBF0B165E4FA}"/>
              </a:ext>
            </a:extLst>
          </p:cNvPr>
          <p:cNvSpPr>
            <a:spLocks noGrp="1"/>
          </p:cNvSpPr>
          <p:nvPr>
            <p:ph type="title" idx="4294967295"/>
          </p:nvPr>
        </p:nvSpPr>
        <p:spPr>
          <a:xfrm>
            <a:off x="0" y="277813"/>
            <a:ext cx="4159405" cy="327098"/>
          </a:xfrm>
        </p:spPr>
        <p:txBody>
          <a:bodyPr vert="horz" lIns="91440" tIns="45720" rIns="91440" bIns="45720" rtlCol="0" anchor="t">
            <a:normAutofit fontScale="90000"/>
          </a:bodyPr>
          <a:lstStyle/>
          <a:p>
            <a:r>
              <a:rPr lang="en-US" sz="2000" b="1" dirty="0"/>
              <a:t>Results: </a:t>
            </a:r>
            <a:r>
              <a:rPr lang="en-US" sz="1800" b="1" dirty="0">
                <a:solidFill>
                  <a:schemeClr val="tx1"/>
                </a:solidFill>
              </a:rPr>
              <a:t>Project Component Breakdown</a:t>
            </a:r>
          </a:p>
        </p:txBody>
      </p:sp>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Tree>
    <p:extLst>
      <p:ext uri="{BB962C8B-B14F-4D97-AF65-F5344CB8AC3E}">
        <p14:creationId xmlns:p14="http://schemas.microsoft.com/office/powerpoint/2010/main" val="218824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srgbClr val="2C3C43"/>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srgbClr val="2C3C43"/>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91123" y="932128"/>
            <a:ext cx="18097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9" name="Title 1">
            <a:extLst>
              <a:ext uri="{FF2B5EF4-FFF2-40B4-BE49-F238E27FC236}">
                <a16:creationId xmlns:a16="http://schemas.microsoft.com/office/drawing/2014/main" id="{142201BF-DBD6-4611-BD6C-B54513B8D90F}"/>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1757754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72073" y="930806"/>
            <a:ext cx="18478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3" name="Cloud 2">
            <a:extLst>
              <a:ext uri="{FF2B5EF4-FFF2-40B4-BE49-F238E27FC236}">
                <a16:creationId xmlns:a16="http://schemas.microsoft.com/office/drawing/2014/main" id="{EA631104-EDA7-4F22-ACD8-143FC59FF0B5}"/>
              </a:ext>
            </a:extLst>
          </p:cNvPr>
          <p:cNvSpPr/>
          <p:nvPr/>
        </p:nvSpPr>
        <p:spPr>
          <a:xfrm>
            <a:off x="266699" y="3429000"/>
            <a:ext cx="1857375" cy="1000125"/>
          </a:xfrm>
          <a:prstGeom prst="clou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host</a:t>
            </a:r>
          </a:p>
        </p:txBody>
      </p:sp>
      <p:sp>
        <p:nvSpPr>
          <p:cNvPr id="8" name="Rectangle: Rounded Corners 7">
            <a:extLst>
              <a:ext uri="{FF2B5EF4-FFF2-40B4-BE49-F238E27FC236}">
                <a16:creationId xmlns:a16="http://schemas.microsoft.com/office/drawing/2014/main" id="{D7A4768B-4012-4498-A525-1C083DD2FD7F}"/>
              </a:ext>
            </a:extLst>
          </p:cNvPr>
          <p:cNvSpPr/>
          <p:nvPr/>
        </p:nvSpPr>
        <p:spPr>
          <a:xfrm>
            <a:off x="107958" y="5112077"/>
            <a:ext cx="2180881" cy="786324"/>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Download and generate unique ID</a:t>
            </a:r>
          </a:p>
        </p:txBody>
      </p:sp>
      <p:sp>
        <p:nvSpPr>
          <p:cNvPr id="19" name="Flowchart: Magnetic Disk 18">
            <a:extLst>
              <a:ext uri="{FF2B5EF4-FFF2-40B4-BE49-F238E27FC236}">
                <a16:creationId xmlns:a16="http://schemas.microsoft.com/office/drawing/2014/main" id="{28970759-E048-46B9-908C-C1FDA57D41DF}"/>
              </a:ext>
            </a:extLst>
          </p:cNvPr>
          <p:cNvSpPr/>
          <p:nvPr/>
        </p:nvSpPr>
        <p:spPr>
          <a:xfrm>
            <a:off x="2876354" y="5112077"/>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cxnSp>
        <p:nvCxnSpPr>
          <p:cNvPr id="25" name="Straight Arrow Connector 24">
            <a:extLst>
              <a:ext uri="{FF2B5EF4-FFF2-40B4-BE49-F238E27FC236}">
                <a16:creationId xmlns:a16="http://schemas.microsoft.com/office/drawing/2014/main" id="{3D824280-96D5-4E3A-9E93-8418CE18FDFC}"/>
              </a:ext>
            </a:extLst>
          </p:cNvPr>
          <p:cNvCxnSpPr>
            <a:stCxn id="3" idx="1"/>
            <a:endCxn id="8" idx="0"/>
          </p:cNvCxnSpPr>
          <p:nvPr/>
        </p:nvCxnSpPr>
        <p:spPr>
          <a:xfrm>
            <a:off x="1195387" y="4428060"/>
            <a:ext cx="3012" cy="68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63B008-6C6B-4DB4-902B-BC63817E64EB}"/>
              </a:ext>
            </a:extLst>
          </p:cNvPr>
          <p:cNvCxnSpPr>
            <a:stCxn id="8" idx="3"/>
            <a:endCxn id="19" idx="2"/>
          </p:cNvCxnSpPr>
          <p:nvPr/>
        </p:nvCxnSpPr>
        <p:spPr>
          <a:xfrm>
            <a:off x="2288839" y="5505239"/>
            <a:ext cx="587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560600E-7839-4A26-AC0B-837A780295C8}"/>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04321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endParaRP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10" name="Rectangle 9">
            <a:extLst>
              <a:ext uri="{FF2B5EF4-FFF2-40B4-BE49-F238E27FC236}">
                <a16:creationId xmlns:a16="http://schemas.microsoft.com/office/drawing/2014/main" id="{09E85766-FD76-4315-ADDE-86167B857A43}"/>
              </a:ext>
            </a:extLst>
          </p:cNvPr>
          <p:cNvSpPr/>
          <p:nvPr/>
        </p:nvSpPr>
        <p:spPr>
          <a:xfrm>
            <a:off x="5153023" y="932128"/>
            <a:ext cx="188595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Data Collection</a:t>
            </a:r>
          </a:p>
        </p:txBody>
      </p:sp>
      <p:sp>
        <p:nvSpPr>
          <p:cNvPr id="3" name="Cloud 2">
            <a:extLst>
              <a:ext uri="{FF2B5EF4-FFF2-40B4-BE49-F238E27FC236}">
                <a16:creationId xmlns:a16="http://schemas.microsoft.com/office/drawing/2014/main" id="{EA631104-EDA7-4F22-ACD8-143FC59FF0B5}"/>
              </a:ext>
            </a:extLst>
          </p:cNvPr>
          <p:cNvSpPr/>
          <p:nvPr/>
        </p:nvSpPr>
        <p:spPr>
          <a:xfrm>
            <a:off x="266699" y="3429000"/>
            <a:ext cx="1857375" cy="1000125"/>
          </a:xfrm>
          <a:prstGeom prst="cloud">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host</a:t>
            </a:r>
          </a:p>
        </p:txBody>
      </p:sp>
      <p:sp>
        <p:nvSpPr>
          <p:cNvPr id="8" name="Rectangle: Rounded Corners 7">
            <a:extLst>
              <a:ext uri="{FF2B5EF4-FFF2-40B4-BE49-F238E27FC236}">
                <a16:creationId xmlns:a16="http://schemas.microsoft.com/office/drawing/2014/main" id="{D7A4768B-4012-4498-A525-1C083DD2FD7F}"/>
              </a:ext>
            </a:extLst>
          </p:cNvPr>
          <p:cNvSpPr/>
          <p:nvPr/>
        </p:nvSpPr>
        <p:spPr>
          <a:xfrm>
            <a:off x="107958" y="5112077"/>
            <a:ext cx="2180881" cy="786324"/>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Download and generate unique ID</a:t>
            </a:r>
          </a:p>
        </p:txBody>
      </p:sp>
      <p:sp>
        <p:nvSpPr>
          <p:cNvPr id="19" name="Flowchart: Magnetic Disk 18">
            <a:extLst>
              <a:ext uri="{FF2B5EF4-FFF2-40B4-BE49-F238E27FC236}">
                <a16:creationId xmlns:a16="http://schemas.microsoft.com/office/drawing/2014/main" id="{28970759-E048-46B9-908C-C1FDA57D41DF}"/>
              </a:ext>
            </a:extLst>
          </p:cNvPr>
          <p:cNvSpPr/>
          <p:nvPr/>
        </p:nvSpPr>
        <p:spPr>
          <a:xfrm>
            <a:off x="2876354" y="5112077"/>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cxnSp>
        <p:nvCxnSpPr>
          <p:cNvPr id="25" name="Straight Arrow Connector 24">
            <a:extLst>
              <a:ext uri="{FF2B5EF4-FFF2-40B4-BE49-F238E27FC236}">
                <a16:creationId xmlns:a16="http://schemas.microsoft.com/office/drawing/2014/main" id="{3D824280-96D5-4E3A-9E93-8418CE18FDFC}"/>
              </a:ext>
            </a:extLst>
          </p:cNvPr>
          <p:cNvCxnSpPr>
            <a:stCxn id="3" idx="1"/>
            <a:endCxn id="8" idx="0"/>
          </p:cNvCxnSpPr>
          <p:nvPr/>
        </p:nvCxnSpPr>
        <p:spPr>
          <a:xfrm>
            <a:off x="1195387" y="4428060"/>
            <a:ext cx="3012" cy="684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8763B008-6C6B-4DB4-902B-BC63817E64EB}"/>
              </a:ext>
            </a:extLst>
          </p:cNvPr>
          <p:cNvCxnSpPr>
            <a:stCxn id="8" idx="3"/>
            <a:endCxn id="19" idx="2"/>
          </p:cNvCxnSpPr>
          <p:nvPr/>
        </p:nvCxnSpPr>
        <p:spPr>
          <a:xfrm>
            <a:off x="2288839" y="5505239"/>
            <a:ext cx="587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Table&#10;&#10;Description automatically generated">
            <a:extLst>
              <a:ext uri="{FF2B5EF4-FFF2-40B4-BE49-F238E27FC236}">
                <a16:creationId xmlns:a16="http://schemas.microsoft.com/office/drawing/2014/main" id="{796494FE-601B-42AF-9221-EDD663234164}"/>
              </a:ext>
            </a:extLst>
          </p:cNvPr>
          <p:cNvPicPr>
            <a:picLocks noChangeAspect="1"/>
          </p:cNvPicPr>
          <p:nvPr/>
        </p:nvPicPr>
        <p:blipFill>
          <a:blip r:embed="rId3"/>
          <a:stretch>
            <a:fillRect/>
          </a:stretch>
        </p:blipFill>
        <p:spPr>
          <a:xfrm>
            <a:off x="6305204" y="3471789"/>
            <a:ext cx="2247900" cy="2781300"/>
          </a:xfrm>
          <a:prstGeom prst="rect">
            <a:avLst/>
          </a:prstGeom>
          <a:ln w="76200">
            <a:solidFill>
              <a:schemeClr val="accent1"/>
            </a:solidFill>
          </a:ln>
        </p:spPr>
      </p:pic>
      <p:sp>
        <p:nvSpPr>
          <p:cNvPr id="16" name="Title 1">
            <a:extLst>
              <a:ext uri="{FF2B5EF4-FFF2-40B4-BE49-F238E27FC236}">
                <a16:creationId xmlns:a16="http://schemas.microsoft.com/office/drawing/2014/main" id="{64866C3D-D79F-46E7-8EBE-3C80C5FE4B34}"/>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314597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5BFE2CEE-8216-4173-80CB-2F5B68D27E34}"/>
              </a:ext>
            </a:extLst>
          </p:cNvPr>
          <p:cNvSpPr/>
          <p:nvPr/>
        </p:nvSpPr>
        <p:spPr>
          <a:xfrm>
            <a:off x="2919497" y="932128"/>
            <a:ext cx="6353004"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sp>
        <p:nvSpPr>
          <p:cNvPr id="10" name="Title 1">
            <a:extLst>
              <a:ext uri="{FF2B5EF4-FFF2-40B4-BE49-F238E27FC236}">
                <a16:creationId xmlns:a16="http://schemas.microsoft.com/office/drawing/2014/main" id="{364949F6-260D-4BF4-9FDD-597FFA3E6434}"/>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463023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Flowchart: Magnetic Disk 8">
            <a:extLst>
              <a:ext uri="{FF2B5EF4-FFF2-40B4-BE49-F238E27FC236}">
                <a16:creationId xmlns:a16="http://schemas.microsoft.com/office/drawing/2014/main" id="{908E5210-DF40-4C51-9EAA-412C40CB58C7}"/>
              </a:ext>
            </a:extLst>
          </p:cNvPr>
          <p:cNvSpPr/>
          <p:nvPr/>
        </p:nvSpPr>
        <p:spPr>
          <a:xfrm>
            <a:off x="1839013" y="3429000"/>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sp>
        <p:nvSpPr>
          <p:cNvPr id="3" name="Rectangle 2">
            <a:extLst>
              <a:ext uri="{FF2B5EF4-FFF2-40B4-BE49-F238E27FC236}">
                <a16:creationId xmlns:a16="http://schemas.microsoft.com/office/drawing/2014/main" id="{32B7EDFC-0D22-4C66-9DD7-3056D5D280B8}"/>
              </a:ext>
            </a:extLst>
          </p:cNvPr>
          <p:cNvSpPr/>
          <p:nvPr/>
        </p:nvSpPr>
        <p:spPr>
          <a:xfrm>
            <a:off x="5059972" y="3429000"/>
            <a:ext cx="2072054" cy="786324"/>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envelope to memory</a:t>
            </a:r>
          </a:p>
        </p:txBody>
      </p:sp>
      <p:sp>
        <p:nvSpPr>
          <p:cNvPr id="11" name="Rectangle 10">
            <a:extLst>
              <a:ext uri="{FF2B5EF4-FFF2-40B4-BE49-F238E27FC236}">
                <a16:creationId xmlns:a16="http://schemas.microsoft.com/office/drawing/2014/main" id="{CA9BE08C-7076-415E-8A13-DFA58FCD7B14}"/>
              </a:ext>
            </a:extLst>
          </p:cNvPr>
          <p:cNvSpPr/>
          <p:nvPr/>
        </p:nvSpPr>
        <p:spPr>
          <a:xfrm>
            <a:off x="4757554" y="4411544"/>
            <a:ext cx="2676892" cy="855343"/>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Separate header-meta-data from message string</a:t>
            </a:r>
          </a:p>
        </p:txBody>
      </p:sp>
      <p:cxnSp>
        <p:nvCxnSpPr>
          <p:cNvPr id="12" name="Straight Arrow Connector 11">
            <a:extLst>
              <a:ext uri="{FF2B5EF4-FFF2-40B4-BE49-F238E27FC236}">
                <a16:creationId xmlns:a16="http://schemas.microsoft.com/office/drawing/2014/main" id="{09D2A7CE-827E-4718-9102-314A78F788E9}"/>
              </a:ext>
            </a:extLst>
          </p:cNvPr>
          <p:cNvCxnSpPr>
            <a:cxnSpLocks/>
            <a:stCxn id="3" idx="2"/>
            <a:endCxn id="11" idx="0"/>
          </p:cNvCxnSpPr>
          <p:nvPr/>
        </p:nvCxnSpPr>
        <p:spPr>
          <a:xfrm>
            <a:off x="6095999" y="4215324"/>
            <a:ext cx="1" cy="19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01284A-43E3-4C87-A3A9-5A478EB09C66}"/>
              </a:ext>
            </a:extLst>
          </p:cNvPr>
          <p:cNvCxnSpPr>
            <a:cxnSpLocks/>
            <a:stCxn id="9" idx="4"/>
            <a:endCxn id="3" idx="1"/>
          </p:cNvCxnSpPr>
          <p:nvPr/>
        </p:nvCxnSpPr>
        <p:spPr>
          <a:xfrm>
            <a:off x="3638894" y="3822162"/>
            <a:ext cx="14210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4A0C6370-3ED9-4517-B298-2F416B9922EE}"/>
              </a:ext>
            </a:extLst>
          </p:cNvPr>
          <p:cNvSpPr/>
          <p:nvPr/>
        </p:nvSpPr>
        <p:spPr>
          <a:xfrm>
            <a:off x="7872950" y="4446053"/>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cxnSp>
        <p:nvCxnSpPr>
          <p:cNvPr id="31" name="Straight Arrow Connector 30">
            <a:extLst>
              <a:ext uri="{FF2B5EF4-FFF2-40B4-BE49-F238E27FC236}">
                <a16:creationId xmlns:a16="http://schemas.microsoft.com/office/drawing/2014/main" id="{F64FAD6B-B207-455B-9F75-89CFAD411094}"/>
              </a:ext>
            </a:extLst>
          </p:cNvPr>
          <p:cNvCxnSpPr>
            <a:stCxn id="11" idx="3"/>
            <a:endCxn id="29" idx="2"/>
          </p:cNvCxnSpPr>
          <p:nvPr/>
        </p:nvCxnSpPr>
        <p:spPr>
          <a:xfrm flipV="1">
            <a:off x="7434446" y="4839215"/>
            <a:ext cx="43850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FE2CEE-8216-4173-80CB-2F5B68D27E34}"/>
              </a:ext>
            </a:extLst>
          </p:cNvPr>
          <p:cNvSpPr/>
          <p:nvPr/>
        </p:nvSpPr>
        <p:spPr>
          <a:xfrm>
            <a:off x="2945594" y="932128"/>
            <a:ext cx="6300810"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sp>
        <p:nvSpPr>
          <p:cNvPr id="15" name="Title 1">
            <a:extLst>
              <a:ext uri="{FF2B5EF4-FFF2-40B4-BE49-F238E27FC236}">
                <a16:creationId xmlns:a16="http://schemas.microsoft.com/office/drawing/2014/main" id="{6F1360DE-6345-453F-BF0A-4ABBB02C495D}"/>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79242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F74AE-1854-468B-9882-8B03B5FB7E71}"/>
              </a:ext>
            </a:extLst>
          </p:cNvPr>
          <p:cNvSpPr>
            <a:spLocks noGrp="1"/>
          </p:cNvSpPr>
          <p:nvPr>
            <p:ph type="title"/>
          </p:nvPr>
        </p:nvSpPr>
        <p:spPr/>
        <p:txBody>
          <a:bodyPr>
            <a:normAutofit/>
          </a:bodyPr>
          <a:lstStyle/>
          <a:p>
            <a:r>
              <a:rPr lang="en-US" cap="none" dirty="0"/>
              <a:t>Introduction: </a:t>
            </a:r>
            <a:r>
              <a:rPr lang="en-US" sz="2400" cap="none" dirty="0">
                <a:solidFill>
                  <a:schemeClr val="tx1"/>
                </a:solidFill>
              </a:rPr>
              <a:t>Motivation</a:t>
            </a:r>
          </a:p>
        </p:txBody>
      </p:sp>
      <p:sp>
        <p:nvSpPr>
          <p:cNvPr id="57" name="Content Placeholder 2">
            <a:extLst>
              <a:ext uri="{FF2B5EF4-FFF2-40B4-BE49-F238E27FC236}">
                <a16:creationId xmlns:a16="http://schemas.microsoft.com/office/drawing/2014/main" id="{3BA5A19C-AF3B-40CF-9379-DC4FD82A8B4E}"/>
              </a:ext>
            </a:extLst>
          </p:cNvPr>
          <p:cNvSpPr>
            <a:spLocks noGrp="1"/>
          </p:cNvSpPr>
          <p:nvPr>
            <p:ph idx="1"/>
          </p:nvPr>
        </p:nvSpPr>
        <p:spPr>
          <a:xfrm>
            <a:off x="677333" y="2160589"/>
            <a:ext cx="8971491" cy="4497386"/>
          </a:xfrm>
        </p:spPr>
        <p:txBody>
          <a:bodyPr>
            <a:normAutofit/>
          </a:bodyPr>
          <a:lstStyle/>
          <a:p>
            <a:pPr>
              <a:lnSpc>
                <a:spcPct val="90000"/>
              </a:lnSpc>
            </a:pPr>
            <a:r>
              <a:rPr lang="en-US" dirty="0"/>
              <a:t>“Email management consumes significant effort from senders and recipients. </a:t>
            </a:r>
            <a:r>
              <a:rPr lang="en-US" dirty="0">
                <a:solidFill>
                  <a:srgbClr val="00B0F0"/>
                </a:solidFill>
              </a:rPr>
              <a:t>Some of this work might be automatable</a:t>
            </a:r>
            <a:r>
              <a:rPr lang="en-US" dirty="0"/>
              <a:t>.” </a:t>
            </a:r>
            <a:br>
              <a:rPr lang="en-US" dirty="0"/>
            </a:br>
            <a:r>
              <a:rPr lang="en-US" dirty="0"/>
              <a:t>- (Park, Zhang, Murray, and Karger. 2019)</a:t>
            </a:r>
          </a:p>
          <a:p>
            <a:pPr>
              <a:lnSpc>
                <a:spcPct val="90000"/>
              </a:lnSpc>
            </a:pPr>
            <a:r>
              <a:rPr lang="en-US" dirty="0"/>
              <a:t>“It is estimated </a:t>
            </a:r>
            <a:r>
              <a:rPr lang="en-US" dirty="0">
                <a:solidFill>
                  <a:srgbClr val="00B0F0"/>
                </a:solidFill>
              </a:rPr>
              <a:t>that 269 billion emails </a:t>
            </a:r>
            <a:r>
              <a:rPr lang="en-US" dirty="0"/>
              <a:t>were sent…</a:t>
            </a:r>
            <a:r>
              <a:rPr lang="en-US" dirty="0">
                <a:solidFill>
                  <a:srgbClr val="00B0F0"/>
                </a:solidFill>
              </a:rPr>
              <a:t>per day </a:t>
            </a:r>
            <a:r>
              <a:rPr lang="en-US" dirty="0"/>
              <a:t>in 2017 [26] …workers tend to spend up to </a:t>
            </a:r>
            <a:r>
              <a:rPr lang="en-US" dirty="0">
                <a:solidFill>
                  <a:srgbClr val="00B0F0"/>
                </a:solidFill>
              </a:rPr>
              <a:t>28% of their time reading and answering email</a:t>
            </a:r>
            <a:r>
              <a:rPr lang="en-US" dirty="0"/>
              <a:t>…”</a:t>
            </a:r>
            <a:br>
              <a:rPr lang="en-US" dirty="0"/>
            </a:br>
            <a:r>
              <a:rPr lang="en-US" dirty="0"/>
              <a:t>- (</a:t>
            </a:r>
            <a:r>
              <a:rPr lang="en-US" dirty="0" err="1"/>
              <a:t>Sarrafzadeh</a:t>
            </a:r>
            <a:r>
              <a:rPr lang="en-US" dirty="0"/>
              <a:t>,  </a:t>
            </a:r>
            <a:r>
              <a:rPr lang="en-US" dirty="0" err="1"/>
              <a:t>Awadallah</a:t>
            </a:r>
            <a:r>
              <a:rPr lang="en-US" dirty="0"/>
              <a:t>, Lin, Lee, </a:t>
            </a:r>
            <a:r>
              <a:rPr lang="en-US" dirty="0" err="1"/>
              <a:t>Shokouhi</a:t>
            </a:r>
            <a:r>
              <a:rPr lang="en-US" dirty="0"/>
              <a:t>, and </a:t>
            </a:r>
            <a:r>
              <a:rPr lang="en-US" dirty="0" err="1"/>
              <a:t>Dumais</a:t>
            </a:r>
            <a:r>
              <a:rPr lang="en-US" dirty="0"/>
              <a:t>. 2019)</a:t>
            </a:r>
          </a:p>
          <a:p>
            <a:pPr>
              <a:lnSpc>
                <a:spcPct val="90000"/>
              </a:lnSpc>
            </a:pPr>
            <a:r>
              <a:rPr lang="en-US" b="1" dirty="0"/>
              <a:t>The core principle of maintaining a </a:t>
            </a:r>
            <a:r>
              <a:rPr lang="en-US" b="1" dirty="0">
                <a:solidFill>
                  <a:srgbClr val="92D050"/>
                </a:solidFill>
              </a:rPr>
              <a:t>strong</a:t>
            </a:r>
            <a:r>
              <a:rPr lang="en-US" b="1" dirty="0"/>
              <a:t> </a:t>
            </a:r>
            <a:r>
              <a:rPr lang="en-US" b="1" dirty="0">
                <a:solidFill>
                  <a:srgbClr val="92D050"/>
                </a:solidFill>
              </a:rPr>
              <a:t>professional</a:t>
            </a:r>
            <a:r>
              <a:rPr lang="en-US" b="1" dirty="0"/>
              <a:t>, </a:t>
            </a:r>
            <a:r>
              <a:rPr lang="en-US" b="1" dirty="0">
                <a:solidFill>
                  <a:srgbClr val="92D050"/>
                </a:solidFill>
              </a:rPr>
              <a:t>and</a:t>
            </a:r>
            <a:r>
              <a:rPr lang="en-US" b="1" dirty="0"/>
              <a:t> </a:t>
            </a:r>
            <a:r>
              <a:rPr lang="en-US" b="1" dirty="0">
                <a:solidFill>
                  <a:srgbClr val="92D050"/>
                </a:solidFill>
              </a:rPr>
              <a:t>collaborative</a:t>
            </a:r>
            <a:r>
              <a:rPr lang="en-US" b="1" dirty="0"/>
              <a:t>, network is being able to </a:t>
            </a:r>
            <a:r>
              <a:rPr lang="en-US" b="1" dirty="0">
                <a:solidFill>
                  <a:srgbClr val="92D050"/>
                </a:solidFill>
              </a:rPr>
              <a:t>emphasize the human connection </a:t>
            </a:r>
            <a:r>
              <a:rPr lang="en-US" b="1" dirty="0"/>
              <a:t>elements in each interaction.</a:t>
            </a:r>
            <a:endParaRPr lang="en-US" dirty="0"/>
          </a:p>
          <a:p>
            <a:pPr marL="0" indent="0">
              <a:lnSpc>
                <a:spcPct val="90000"/>
              </a:lnSpc>
              <a:buNone/>
            </a:pPr>
            <a:endParaRPr lang="en-US" dirty="0"/>
          </a:p>
          <a:p>
            <a:pPr marL="0" indent="0">
              <a:lnSpc>
                <a:spcPct val="90000"/>
              </a:lnSpc>
              <a:buNone/>
            </a:pPr>
            <a:endParaRPr lang="en-US" dirty="0"/>
          </a:p>
          <a:p>
            <a:pPr marL="0" indent="0">
              <a:lnSpc>
                <a:spcPct val="90000"/>
              </a:lnSpc>
              <a:buNone/>
            </a:pPr>
            <a:endParaRPr lang="en-US" dirty="0"/>
          </a:p>
          <a:p>
            <a:pPr marL="0" indent="0">
              <a:lnSpc>
                <a:spcPct val="90000"/>
              </a:lnSpc>
              <a:buNone/>
            </a:pPr>
            <a:endParaRPr lang="en-US" dirty="0"/>
          </a:p>
          <a:p>
            <a:pPr marL="0" indent="0">
              <a:lnSpc>
                <a:spcPct val="90000"/>
              </a:lnSpc>
              <a:buNone/>
            </a:pPr>
            <a:r>
              <a:rPr lang="en-US" sz="1200" i="1" dirty="0"/>
              <a:t>For full citations see slide titled ‘</a:t>
            </a:r>
            <a:r>
              <a:rPr lang="en-US" sz="1200" b="1" i="1" dirty="0">
                <a:hlinkClick r:id="rId3" action="ppaction://hlinksldjump">
                  <a:extLst>
                    <a:ext uri="{A12FA001-AC4F-418D-AE19-62706E023703}">
                      <ahyp:hlinkClr xmlns:ahyp="http://schemas.microsoft.com/office/drawing/2018/hyperlinkcolor" val="tx"/>
                    </a:ext>
                  </a:extLst>
                </a:hlinkClick>
              </a:rPr>
              <a:t>Citations</a:t>
            </a:r>
            <a:r>
              <a:rPr lang="en-US" sz="1200" i="1" dirty="0"/>
              <a:t>’ at the end of presentation.</a:t>
            </a:r>
          </a:p>
        </p:txBody>
      </p:sp>
    </p:spTree>
    <p:extLst>
      <p:ext uri="{BB962C8B-B14F-4D97-AF65-F5344CB8AC3E}">
        <p14:creationId xmlns:p14="http://schemas.microsoft.com/office/powerpoint/2010/main" val="261438539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2C3C43"/>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B6283CA5-4DA4-4902-8443-F27E52341185}"/>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8" name="Rectangle 7">
            <a:extLst>
              <a:ext uri="{FF2B5EF4-FFF2-40B4-BE49-F238E27FC236}">
                <a16:creationId xmlns:a16="http://schemas.microsoft.com/office/drawing/2014/main" id="{CE377DE8-E417-4E25-AD15-5F78E3E58ABB}"/>
              </a:ext>
            </a:extLst>
          </p:cNvPr>
          <p:cNvSpPr/>
          <p:nvPr/>
        </p:nvSpPr>
        <p:spPr>
          <a:xfrm>
            <a:off x="3638894" y="1378632"/>
            <a:ext cx="4914210" cy="1758460"/>
          </a:xfrm>
          <a:prstGeom prst="rect">
            <a:avLst/>
          </a:prstGeom>
          <a:solidFill>
            <a:srgbClr val="005024"/>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9" name="Flowchart: Magnetic Disk 8">
            <a:extLst>
              <a:ext uri="{FF2B5EF4-FFF2-40B4-BE49-F238E27FC236}">
                <a16:creationId xmlns:a16="http://schemas.microsoft.com/office/drawing/2014/main" id="{908E5210-DF40-4C51-9EAA-412C40CB58C7}"/>
              </a:ext>
            </a:extLst>
          </p:cNvPr>
          <p:cNvSpPr/>
          <p:nvPr/>
        </p:nvSpPr>
        <p:spPr>
          <a:xfrm>
            <a:off x="2408758" y="3429000"/>
            <a:ext cx="1799881" cy="786324"/>
          </a:xfrm>
          <a:prstGeom prst="flowChartMagneticDisk">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Sqlite3_email.db</a:t>
            </a:r>
          </a:p>
        </p:txBody>
      </p:sp>
      <p:sp>
        <p:nvSpPr>
          <p:cNvPr id="3" name="Rectangle 2">
            <a:extLst>
              <a:ext uri="{FF2B5EF4-FFF2-40B4-BE49-F238E27FC236}">
                <a16:creationId xmlns:a16="http://schemas.microsoft.com/office/drawing/2014/main" id="{32B7EDFC-0D22-4C66-9DD7-3056D5D280B8}"/>
              </a:ext>
            </a:extLst>
          </p:cNvPr>
          <p:cNvSpPr/>
          <p:nvPr/>
        </p:nvSpPr>
        <p:spPr>
          <a:xfrm>
            <a:off x="5059972" y="3429000"/>
            <a:ext cx="2072054" cy="786324"/>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 envelope to memory</a:t>
            </a:r>
          </a:p>
        </p:txBody>
      </p:sp>
      <p:sp>
        <p:nvSpPr>
          <p:cNvPr id="11" name="Rectangle 10">
            <a:extLst>
              <a:ext uri="{FF2B5EF4-FFF2-40B4-BE49-F238E27FC236}">
                <a16:creationId xmlns:a16="http://schemas.microsoft.com/office/drawing/2014/main" id="{CA9BE08C-7076-415E-8A13-DFA58FCD7B14}"/>
              </a:ext>
            </a:extLst>
          </p:cNvPr>
          <p:cNvSpPr/>
          <p:nvPr/>
        </p:nvSpPr>
        <p:spPr>
          <a:xfrm>
            <a:off x="4757554" y="4411544"/>
            <a:ext cx="2676892" cy="855343"/>
          </a:xfrm>
          <a:prstGeom prst="rect">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Separate header-meta-data from message string</a:t>
            </a:r>
          </a:p>
        </p:txBody>
      </p:sp>
      <p:cxnSp>
        <p:nvCxnSpPr>
          <p:cNvPr id="12" name="Straight Arrow Connector 11">
            <a:extLst>
              <a:ext uri="{FF2B5EF4-FFF2-40B4-BE49-F238E27FC236}">
                <a16:creationId xmlns:a16="http://schemas.microsoft.com/office/drawing/2014/main" id="{09D2A7CE-827E-4718-9102-314A78F788E9}"/>
              </a:ext>
            </a:extLst>
          </p:cNvPr>
          <p:cNvCxnSpPr>
            <a:cxnSpLocks/>
            <a:stCxn id="3" idx="2"/>
            <a:endCxn id="11" idx="0"/>
          </p:cNvCxnSpPr>
          <p:nvPr/>
        </p:nvCxnSpPr>
        <p:spPr>
          <a:xfrm>
            <a:off x="6095999" y="4215324"/>
            <a:ext cx="1" cy="19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F01284A-43E3-4C87-A3A9-5A478EB09C66}"/>
              </a:ext>
            </a:extLst>
          </p:cNvPr>
          <p:cNvCxnSpPr>
            <a:cxnSpLocks/>
            <a:stCxn id="9" idx="4"/>
            <a:endCxn id="3" idx="1"/>
          </p:cNvCxnSpPr>
          <p:nvPr/>
        </p:nvCxnSpPr>
        <p:spPr>
          <a:xfrm>
            <a:off x="4208639" y="3822162"/>
            <a:ext cx="8513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4A0C6370-3ED9-4517-B298-2F416B9922EE}"/>
              </a:ext>
            </a:extLst>
          </p:cNvPr>
          <p:cNvSpPr/>
          <p:nvPr/>
        </p:nvSpPr>
        <p:spPr>
          <a:xfrm>
            <a:off x="7771374" y="4453922"/>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cxnSp>
        <p:nvCxnSpPr>
          <p:cNvPr id="31" name="Straight Arrow Connector 30">
            <a:extLst>
              <a:ext uri="{FF2B5EF4-FFF2-40B4-BE49-F238E27FC236}">
                <a16:creationId xmlns:a16="http://schemas.microsoft.com/office/drawing/2014/main" id="{F64FAD6B-B207-455B-9F75-89CFAD411094}"/>
              </a:ext>
            </a:extLst>
          </p:cNvPr>
          <p:cNvCxnSpPr>
            <a:stCxn id="11" idx="3"/>
            <a:endCxn id="29" idx="2"/>
          </p:cNvCxnSpPr>
          <p:nvPr/>
        </p:nvCxnSpPr>
        <p:spPr>
          <a:xfrm>
            <a:off x="7434446" y="4839216"/>
            <a:ext cx="336928" cy="78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FE2CEE-8216-4173-80CB-2F5B68D27E34}"/>
              </a:ext>
            </a:extLst>
          </p:cNvPr>
          <p:cNvSpPr/>
          <p:nvPr/>
        </p:nvSpPr>
        <p:spPr>
          <a:xfrm>
            <a:off x="2981409" y="938059"/>
            <a:ext cx="6229179"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Parsing </a:t>
            </a:r>
            <a:r>
              <a:rPr kumimoji="0" lang="en-US" sz="1800" b="0" i="0" u="none" strike="noStrike" kern="1200" cap="none" spc="0" normalizeH="0" baseline="0" noProof="0" dirty="0" err="1">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imap</a:t>
            </a: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 structure, data cleaning, message formatting</a:t>
            </a:r>
          </a:p>
        </p:txBody>
      </p:sp>
      <p:pic>
        <p:nvPicPr>
          <p:cNvPr id="17" name="Picture 16" descr="Table&#10;&#10;Description automatically generated">
            <a:extLst>
              <a:ext uri="{FF2B5EF4-FFF2-40B4-BE49-F238E27FC236}">
                <a16:creationId xmlns:a16="http://schemas.microsoft.com/office/drawing/2014/main" id="{3FA16BC1-389A-4C78-98C2-2CF3D14E8E9C}"/>
              </a:ext>
            </a:extLst>
          </p:cNvPr>
          <p:cNvPicPr>
            <a:picLocks noChangeAspect="1"/>
          </p:cNvPicPr>
          <p:nvPr/>
        </p:nvPicPr>
        <p:blipFill>
          <a:blip r:embed="rId3"/>
          <a:stretch>
            <a:fillRect/>
          </a:stretch>
        </p:blipFill>
        <p:spPr>
          <a:xfrm>
            <a:off x="9672831" y="4671278"/>
            <a:ext cx="2476500" cy="2143125"/>
          </a:xfrm>
          <a:prstGeom prst="rect">
            <a:avLst/>
          </a:prstGeom>
          <a:ln w="76200">
            <a:solidFill>
              <a:schemeClr val="accent2">
                <a:lumMod val="75000"/>
              </a:schemeClr>
            </a:solidFill>
          </a:ln>
        </p:spPr>
      </p:pic>
      <p:pic>
        <p:nvPicPr>
          <p:cNvPr id="19" name="Picture 18" descr="Table&#10;&#10;Description automatically generated">
            <a:extLst>
              <a:ext uri="{FF2B5EF4-FFF2-40B4-BE49-F238E27FC236}">
                <a16:creationId xmlns:a16="http://schemas.microsoft.com/office/drawing/2014/main" id="{E2AE6867-4B19-425B-8B25-57C72087F60E}"/>
              </a:ext>
            </a:extLst>
          </p:cNvPr>
          <p:cNvPicPr>
            <a:picLocks noChangeAspect="1"/>
          </p:cNvPicPr>
          <p:nvPr/>
        </p:nvPicPr>
        <p:blipFill>
          <a:blip r:embed="rId4"/>
          <a:stretch>
            <a:fillRect/>
          </a:stretch>
        </p:blipFill>
        <p:spPr>
          <a:xfrm>
            <a:off x="73380" y="4033103"/>
            <a:ext cx="2247900" cy="2781300"/>
          </a:xfrm>
          <a:prstGeom prst="rect">
            <a:avLst/>
          </a:prstGeom>
          <a:ln w="76200">
            <a:solidFill>
              <a:schemeClr val="accent1"/>
            </a:solidFill>
          </a:ln>
        </p:spPr>
      </p:pic>
      <p:sp>
        <p:nvSpPr>
          <p:cNvPr id="20" name="Title 1">
            <a:extLst>
              <a:ext uri="{FF2B5EF4-FFF2-40B4-BE49-F238E27FC236}">
                <a16:creationId xmlns:a16="http://schemas.microsoft.com/office/drawing/2014/main" id="{6673573D-2FBA-46C3-BAB7-D82FAD9E0F68}"/>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229274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386308" y="932128"/>
            <a:ext cx="5419381"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9" name="Title 1">
            <a:extLst>
              <a:ext uri="{FF2B5EF4-FFF2-40B4-BE49-F238E27FC236}">
                <a16:creationId xmlns:a16="http://schemas.microsoft.com/office/drawing/2014/main" id="{2ED48FAB-7B50-431F-ADC4-ED8D838D0EB5}"/>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134207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391071" y="932128"/>
            <a:ext cx="5409856"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20" name="Flowchart: Magnetic Disk 19">
            <a:extLst>
              <a:ext uri="{FF2B5EF4-FFF2-40B4-BE49-F238E27FC236}">
                <a16:creationId xmlns:a16="http://schemas.microsoft.com/office/drawing/2014/main" id="{4026AF2C-EADB-4D4F-954E-D6A72BC4600B}"/>
              </a:ext>
            </a:extLst>
          </p:cNvPr>
          <p:cNvSpPr/>
          <p:nvPr/>
        </p:nvSpPr>
        <p:spPr>
          <a:xfrm>
            <a:off x="821011" y="3517650"/>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sp>
        <p:nvSpPr>
          <p:cNvPr id="21" name="Rectangle 20">
            <a:extLst>
              <a:ext uri="{FF2B5EF4-FFF2-40B4-BE49-F238E27FC236}">
                <a16:creationId xmlns:a16="http://schemas.microsoft.com/office/drawing/2014/main" id="{8F97FE92-5B24-4BEF-80D3-2A6195A55BAB}"/>
              </a:ext>
            </a:extLst>
          </p:cNvPr>
          <p:cNvSpPr/>
          <p:nvPr/>
        </p:nvSpPr>
        <p:spPr>
          <a:xfrm>
            <a:off x="3005943" y="3517650"/>
            <a:ext cx="2072054" cy="78632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string to memory</a:t>
            </a:r>
          </a:p>
        </p:txBody>
      </p:sp>
      <p:sp>
        <p:nvSpPr>
          <p:cNvPr id="23" name="Rectangle 22">
            <a:extLst>
              <a:ext uri="{FF2B5EF4-FFF2-40B4-BE49-F238E27FC236}">
                <a16:creationId xmlns:a16="http://schemas.microsoft.com/office/drawing/2014/main" id="{0CF6BBD2-ADB5-44B4-AA33-5C0C34496E8E}"/>
              </a:ext>
            </a:extLst>
          </p:cNvPr>
          <p:cNvSpPr/>
          <p:nvPr/>
        </p:nvSpPr>
        <p:spPr>
          <a:xfrm>
            <a:off x="3005943" y="4431912"/>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Apply lemmatization</a:t>
            </a:r>
          </a:p>
        </p:txBody>
      </p:sp>
      <p:cxnSp>
        <p:nvCxnSpPr>
          <p:cNvPr id="25" name="Straight Arrow Connector 24">
            <a:extLst>
              <a:ext uri="{FF2B5EF4-FFF2-40B4-BE49-F238E27FC236}">
                <a16:creationId xmlns:a16="http://schemas.microsoft.com/office/drawing/2014/main" id="{F482B111-EAB9-4D29-8495-4CEEBFD6FB4D}"/>
              </a:ext>
            </a:extLst>
          </p:cNvPr>
          <p:cNvCxnSpPr>
            <a:cxnSpLocks/>
            <a:stCxn id="21" idx="2"/>
            <a:endCxn id="23" idx="0"/>
          </p:cNvCxnSpPr>
          <p:nvPr/>
        </p:nvCxnSpPr>
        <p:spPr>
          <a:xfrm>
            <a:off x="4041970" y="4303974"/>
            <a:ext cx="0" cy="12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owchart: Magnetic Disk 28">
            <a:extLst>
              <a:ext uri="{FF2B5EF4-FFF2-40B4-BE49-F238E27FC236}">
                <a16:creationId xmlns:a16="http://schemas.microsoft.com/office/drawing/2014/main" id="{DEC9BE0B-4B9D-41E0-AAB3-A7B87E2C8FA7}"/>
              </a:ext>
            </a:extLst>
          </p:cNvPr>
          <p:cNvSpPr/>
          <p:nvPr/>
        </p:nvSpPr>
        <p:spPr>
          <a:xfrm>
            <a:off x="5530151" y="5749740"/>
            <a:ext cx="2072054" cy="786324"/>
          </a:xfrm>
          <a:prstGeom prst="flowChartMagneticDisk">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Sqlite3_lemma.db</a:t>
            </a:r>
          </a:p>
        </p:txBody>
      </p:sp>
      <p:sp>
        <p:nvSpPr>
          <p:cNvPr id="34" name="Rectangle 33">
            <a:extLst>
              <a:ext uri="{FF2B5EF4-FFF2-40B4-BE49-F238E27FC236}">
                <a16:creationId xmlns:a16="http://schemas.microsoft.com/office/drawing/2014/main" id="{A761ED27-12B1-4FED-A659-6274F19D2991}"/>
              </a:ext>
            </a:extLst>
          </p:cNvPr>
          <p:cNvSpPr/>
          <p:nvPr/>
        </p:nvSpPr>
        <p:spPr>
          <a:xfrm>
            <a:off x="3005943" y="5101730"/>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Remove stop-words</a:t>
            </a:r>
          </a:p>
        </p:txBody>
      </p:sp>
      <p:cxnSp>
        <p:nvCxnSpPr>
          <p:cNvPr id="38" name="Straight Arrow Connector 37">
            <a:extLst>
              <a:ext uri="{FF2B5EF4-FFF2-40B4-BE49-F238E27FC236}">
                <a16:creationId xmlns:a16="http://schemas.microsoft.com/office/drawing/2014/main" id="{4985B55D-C46C-4D4D-ADCC-EF6F38749C1D}"/>
              </a:ext>
            </a:extLst>
          </p:cNvPr>
          <p:cNvCxnSpPr>
            <a:stCxn id="23" idx="2"/>
            <a:endCxn id="34" idx="0"/>
          </p:cNvCxnSpPr>
          <p:nvPr/>
        </p:nvCxnSpPr>
        <p:spPr>
          <a:xfrm>
            <a:off x="4041970" y="4944793"/>
            <a:ext cx="0" cy="15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5850623-B703-430F-9FE1-D9663E3D7B38}"/>
              </a:ext>
            </a:extLst>
          </p:cNvPr>
          <p:cNvSpPr/>
          <p:nvPr/>
        </p:nvSpPr>
        <p:spPr>
          <a:xfrm>
            <a:off x="5425465" y="4766820"/>
            <a:ext cx="2281427"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Build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NLTK.WordBag</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40" name="Straight Arrow Connector 39">
            <a:extLst>
              <a:ext uri="{FF2B5EF4-FFF2-40B4-BE49-F238E27FC236}">
                <a16:creationId xmlns:a16="http://schemas.microsoft.com/office/drawing/2014/main" id="{4CA1C383-DEE9-40DB-8354-53E3067FE120}"/>
              </a:ext>
            </a:extLst>
          </p:cNvPr>
          <p:cNvCxnSpPr>
            <a:cxnSpLocks/>
            <a:stCxn id="23" idx="3"/>
            <a:endCxn id="39" idx="1"/>
          </p:cNvCxnSpPr>
          <p:nvPr/>
        </p:nvCxnSpPr>
        <p:spPr>
          <a:xfrm>
            <a:off x="5077997" y="4688353"/>
            <a:ext cx="347468" cy="33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A86057-FD7E-474F-B328-ED914D30E613}"/>
              </a:ext>
            </a:extLst>
          </p:cNvPr>
          <p:cNvCxnSpPr>
            <a:cxnSpLocks/>
            <a:stCxn id="34" idx="3"/>
            <a:endCxn id="39" idx="1"/>
          </p:cNvCxnSpPr>
          <p:nvPr/>
        </p:nvCxnSpPr>
        <p:spPr>
          <a:xfrm flipV="1">
            <a:off x="5077997" y="5023261"/>
            <a:ext cx="347468" cy="33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3F518211-7F54-41D2-BD40-03C3043A73EB}"/>
              </a:ext>
            </a:extLst>
          </p:cNvPr>
          <p:cNvCxnSpPr>
            <a:cxnSpLocks/>
            <a:stCxn id="20" idx="4"/>
            <a:endCxn id="21" idx="1"/>
          </p:cNvCxnSpPr>
          <p:nvPr/>
        </p:nvCxnSpPr>
        <p:spPr>
          <a:xfrm>
            <a:off x="2620892" y="3910812"/>
            <a:ext cx="385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B62400A-D965-49EE-BFC4-B8D695DBCB51}"/>
              </a:ext>
            </a:extLst>
          </p:cNvPr>
          <p:cNvCxnSpPr>
            <a:stCxn id="39" idx="2"/>
            <a:endCxn id="29" idx="1"/>
          </p:cNvCxnSpPr>
          <p:nvPr/>
        </p:nvCxnSpPr>
        <p:spPr>
          <a:xfrm flipH="1">
            <a:off x="6566178" y="5279701"/>
            <a:ext cx="1" cy="470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itle 1">
            <a:extLst>
              <a:ext uri="{FF2B5EF4-FFF2-40B4-BE49-F238E27FC236}">
                <a16:creationId xmlns:a16="http://schemas.microsoft.com/office/drawing/2014/main" id="{9460B39A-F8EE-4FF5-AB61-99C799128D01}"/>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3460273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563AE5-67D1-4098-9AFB-0745E2F22552}"/>
              </a:ext>
            </a:extLst>
          </p:cNvPr>
          <p:cNvSpPr/>
          <p:nvPr/>
        </p:nvSpPr>
        <p:spPr>
          <a:xfrm>
            <a:off x="4443046" y="604911"/>
            <a:ext cx="3305907"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Three primary modules</a:t>
            </a:r>
          </a:p>
        </p:txBody>
      </p:sp>
      <p:sp>
        <p:nvSpPr>
          <p:cNvPr id="3" name="Rectangle 2">
            <a:extLst>
              <a:ext uri="{FF2B5EF4-FFF2-40B4-BE49-F238E27FC236}">
                <a16:creationId xmlns:a16="http://schemas.microsoft.com/office/drawing/2014/main" id="{14CC3114-F4BC-40A4-AC24-129F5CA61C22}"/>
              </a:ext>
            </a:extLst>
          </p:cNvPr>
          <p:cNvSpPr/>
          <p:nvPr/>
        </p:nvSpPr>
        <p:spPr>
          <a:xfrm>
            <a:off x="75183" y="1378631"/>
            <a:ext cx="3563711" cy="17584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Collect Email from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imap</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server and cache to disk using SQLite DB; </a:t>
            </a:r>
          </a:p>
        </p:txBody>
      </p:sp>
      <p:sp>
        <p:nvSpPr>
          <p:cNvPr id="5" name="Rectangle 4">
            <a:extLst>
              <a:ext uri="{FF2B5EF4-FFF2-40B4-BE49-F238E27FC236}">
                <a16:creationId xmlns:a16="http://schemas.microsoft.com/office/drawing/2014/main" id="{BC1B622C-CCE5-4B90-9B5E-4E407DD7CAB1}"/>
              </a:ext>
            </a:extLst>
          </p:cNvPr>
          <p:cNvSpPr/>
          <p:nvPr/>
        </p:nvSpPr>
        <p:spPr>
          <a:xfrm>
            <a:off x="3638894" y="1378632"/>
            <a:ext cx="4914210" cy="1758460"/>
          </a:xfrm>
          <a:prstGeom prst="rect">
            <a:avLst/>
          </a:prstGeom>
          <a:solidFill>
            <a:srgbClr val="0050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email envelopes from disk and construct custom python </a:t>
            </a:r>
            <a:r>
              <a:rPr kumimoji="0" lang="en-US" sz="1700" b="1" i="0" u="none" strike="noStrike" kern="1200" cap="none" spc="0" normalizeH="0" baseline="0" noProof="0" dirty="0" err="1">
                <a:ln>
                  <a:noFill/>
                </a:ln>
                <a:solidFill>
                  <a:prstClr val="white"/>
                </a:solidFill>
                <a:effectLst/>
                <a:uLnTx/>
                <a:uFillTx/>
                <a:latin typeface="Calibri" panose="020F0502020204030204" pitchFamily="34" charset="0"/>
                <a:ea typeface="+mn-ea"/>
                <a:cs typeface="Calibri" panose="020F0502020204030204" pitchFamily="34" charset="0"/>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for each email;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these </a:t>
            </a:r>
            <a:r>
              <a:rPr kumimoji="0" lang="en-US" sz="1700" b="0" i="0" u="none" strike="noStrike" kern="1200" cap="none" spc="0" normalizeH="0" baseline="0" noProof="0" dirty="0" err="1">
                <a:ln>
                  <a:noFill/>
                </a:ln>
                <a:solidFill>
                  <a:prstClr val="white"/>
                </a:solidFill>
                <a:effectLst/>
                <a:uLnTx/>
                <a:uFillTx/>
                <a:latin typeface="Trebuchet MS" panose="020B0603020202020204"/>
                <a:ea typeface="+mn-ea"/>
                <a:cs typeface="+mn-cs"/>
              </a:rPr>
              <a:t>dataclass</a:t>
            </a: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 objects to disk as a separate SQLite DB</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CE38E89E-B4BE-4F7C-AD36-E1EA96130288}"/>
              </a:ext>
            </a:extLst>
          </p:cNvPr>
          <p:cNvSpPr/>
          <p:nvPr/>
        </p:nvSpPr>
        <p:spPr>
          <a:xfrm>
            <a:off x="8553104" y="1378630"/>
            <a:ext cx="3638896" cy="1758461"/>
          </a:xfrm>
          <a:prstGeom prst="rect">
            <a:avLst/>
          </a:prstGeom>
          <a:solidFill>
            <a:srgbClr val="0070C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bodies from disk and apply lemmatization/stop-word filtration before producing statistical word count 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prstClr val="white"/>
                </a:solidFill>
                <a:effectLst/>
                <a:uLnTx/>
                <a:uFillTx/>
                <a:latin typeface="Trebuchet MS" panose="020B0603020202020204"/>
                <a:ea typeface="+mn-ea"/>
                <a:cs typeface="+mn-cs"/>
              </a:rPr>
              <a:t>Cache lemma and statistical data to disk in another new SQLite DB.</a:t>
            </a:r>
          </a:p>
        </p:txBody>
      </p:sp>
      <p:sp>
        <p:nvSpPr>
          <p:cNvPr id="7" name="Rectangle 6">
            <a:extLst>
              <a:ext uri="{FF2B5EF4-FFF2-40B4-BE49-F238E27FC236}">
                <a16:creationId xmlns:a16="http://schemas.microsoft.com/office/drawing/2014/main" id="{40A4E674-9D68-4B99-ADBC-10DD8DFF89A9}"/>
              </a:ext>
            </a:extLst>
          </p:cNvPr>
          <p:cNvSpPr/>
          <p:nvPr/>
        </p:nvSpPr>
        <p:spPr>
          <a:xfrm>
            <a:off x="3410121" y="932128"/>
            <a:ext cx="5371756" cy="327217"/>
          </a:xfrm>
          <a:prstGeom prst="rect">
            <a:avLst/>
          </a:prstGeom>
          <a:solidFill>
            <a:schemeClr val="bg1"/>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w="0"/>
                <a:solidFill>
                  <a:prstClr val="white"/>
                </a:solidFill>
                <a:effectLst>
                  <a:outerShdw blurRad="38100" dist="19050" dir="2700000" algn="tl" rotWithShape="0">
                    <a:prstClr val="black">
                      <a:alpha val="40000"/>
                    </a:prstClr>
                  </a:outerShdw>
                </a:effectLst>
                <a:uLnTx/>
                <a:uFillTx/>
                <a:latin typeface="Trebuchet MS" panose="020B0603020202020204"/>
                <a:ea typeface="+mn-ea"/>
                <a:cs typeface="+mn-cs"/>
              </a:rPr>
              <a:t>Message lemmatization,  statistical pre-processing</a:t>
            </a:r>
          </a:p>
        </p:txBody>
      </p:sp>
      <p:sp>
        <p:nvSpPr>
          <p:cNvPr id="8" name="Flowchart: Magnetic Disk 7">
            <a:extLst>
              <a:ext uri="{FF2B5EF4-FFF2-40B4-BE49-F238E27FC236}">
                <a16:creationId xmlns:a16="http://schemas.microsoft.com/office/drawing/2014/main" id="{683BC7FC-4EDA-4E50-8AD2-18A0953DBBD2}"/>
              </a:ext>
            </a:extLst>
          </p:cNvPr>
          <p:cNvSpPr/>
          <p:nvPr/>
        </p:nvSpPr>
        <p:spPr>
          <a:xfrm>
            <a:off x="821011" y="3517650"/>
            <a:ext cx="1799881" cy="786324"/>
          </a:xfrm>
          <a:prstGeom prst="flowChartMagneticDisk">
            <a:avLst/>
          </a:prstGeom>
          <a:solidFill>
            <a:srgbClr val="00502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Sqlite3_body.db</a:t>
            </a:r>
          </a:p>
        </p:txBody>
      </p:sp>
      <p:sp>
        <p:nvSpPr>
          <p:cNvPr id="10" name="Rectangle 9">
            <a:extLst>
              <a:ext uri="{FF2B5EF4-FFF2-40B4-BE49-F238E27FC236}">
                <a16:creationId xmlns:a16="http://schemas.microsoft.com/office/drawing/2014/main" id="{1C48377C-624C-427F-9E9B-62AA3AE942C5}"/>
              </a:ext>
            </a:extLst>
          </p:cNvPr>
          <p:cNvSpPr/>
          <p:nvPr/>
        </p:nvSpPr>
        <p:spPr>
          <a:xfrm>
            <a:off x="3005943" y="3517650"/>
            <a:ext cx="2072054" cy="786324"/>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Load message string to memory</a:t>
            </a:r>
          </a:p>
        </p:txBody>
      </p:sp>
      <p:sp>
        <p:nvSpPr>
          <p:cNvPr id="11" name="Rectangle 10">
            <a:extLst>
              <a:ext uri="{FF2B5EF4-FFF2-40B4-BE49-F238E27FC236}">
                <a16:creationId xmlns:a16="http://schemas.microsoft.com/office/drawing/2014/main" id="{CB05334B-5E0B-4B62-B71D-0AE9AD73DC37}"/>
              </a:ext>
            </a:extLst>
          </p:cNvPr>
          <p:cNvSpPr/>
          <p:nvPr/>
        </p:nvSpPr>
        <p:spPr>
          <a:xfrm>
            <a:off x="3005943" y="4431912"/>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Apply lemmatization</a:t>
            </a:r>
          </a:p>
        </p:txBody>
      </p:sp>
      <p:cxnSp>
        <p:nvCxnSpPr>
          <p:cNvPr id="12" name="Straight Arrow Connector 11">
            <a:extLst>
              <a:ext uri="{FF2B5EF4-FFF2-40B4-BE49-F238E27FC236}">
                <a16:creationId xmlns:a16="http://schemas.microsoft.com/office/drawing/2014/main" id="{B96803B1-3CF3-4ED5-AF51-0AB9885E5B38}"/>
              </a:ext>
            </a:extLst>
          </p:cNvPr>
          <p:cNvCxnSpPr>
            <a:cxnSpLocks/>
            <a:stCxn id="10" idx="2"/>
            <a:endCxn id="11" idx="0"/>
          </p:cNvCxnSpPr>
          <p:nvPr/>
        </p:nvCxnSpPr>
        <p:spPr>
          <a:xfrm>
            <a:off x="4041970" y="4303974"/>
            <a:ext cx="0" cy="127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Flowchart: Magnetic Disk 12">
            <a:extLst>
              <a:ext uri="{FF2B5EF4-FFF2-40B4-BE49-F238E27FC236}">
                <a16:creationId xmlns:a16="http://schemas.microsoft.com/office/drawing/2014/main" id="{9D008CB3-7778-4408-B80F-94F3D3C87222}"/>
              </a:ext>
            </a:extLst>
          </p:cNvPr>
          <p:cNvSpPr/>
          <p:nvPr/>
        </p:nvSpPr>
        <p:spPr>
          <a:xfrm>
            <a:off x="5530151" y="5749740"/>
            <a:ext cx="2072054" cy="786324"/>
          </a:xfrm>
          <a:prstGeom prst="flowChartMagneticDisk">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Sqlite3_lemma.db</a:t>
            </a:r>
          </a:p>
        </p:txBody>
      </p:sp>
      <p:sp>
        <p:nvSpPr>
          <p:cNvPr id="18" name="Rectangle 17">
            <a:extLst>
              <a:ext uri="{FF2B5EF4-FFF2-40B4-BE49-F238E27FC236}">
                <a16:creationId xmlns:a16="http://schemas.microsoft.com/office/drawing/2014/main" id="{3A9D252E-A23C-4C8F-89B0-3BA67A407B58}"/>
              </a:ext>
            </a:extLst>
          </p:cNvPr>
          <p:cNvSpPr/>
          <p:nvPr/>
        </p:nvSpPr>
        <p:spPr>
          <a:xfrm>
            <a:off x="3005943" y="5101730"/>
            <a:ext cx="2072054"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Remove stop-words</a:t>
            </a:r>
          </a:p>
        </p:txBody>
      </p:sp>
      <p:cxnSp>
        <p:nvCxnSpPr>
          <p:cNvPr id="20" name="Straight Arrow Connector 19">
            <a:extLst>
              <a:ext uri="{FF2B5EF4-FFF2-40B4-BE49-F238E27FC236}">
                <a16:creationId xmlns:a16="http://schemas.microsoft.com/office/drawing/2014/main" id="{9679F86E-A333-4122-B889-8B20C5A25F2C}"/>
              </a:ext>
            </a:extLst>
          </p:cNvPr>
          <p:cNvCxnSpPr>
            <a:stCxn id="11" idx="2"/>
            <a:endCxn id="18" idx="0"/>
          </p:cNvCxnSpPr>
          <p:nvPr/>
        </p:nvCxnSpPr>
        <p:spPr>
          <a:xfrm>
            <a:off x="4041970" y="4944793"/>
            <a:ext cx="0" cy="156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DDA5FB6D-6900-40E0-AF53-247108D609EF}"/>
              </a:ext>
            </a:extLst>
          </p:cNvPr>
          <p:cNvSpPr/>
          <p:nvPr/>
        </p:nvSpPr>
        <p:spPr>
          <a:xfrm>
            <a:off x="5425465" y="4766820"/>
            <a:ext cx="2281427" cy="512881"/>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rPr>
              <a:t>Build </a:t>
            </a:r>
            <a:r>
              <a:rPr kumimoji="0" lang="en-US" sz="1800" b="0" i="0" u="none" strike="noStrike" kern="1200" cap="none" spc="0" normalizeH="0" baseline="0" noProof="0" dirty="0" err="1">
                <a:ln>
                  <a:noFill/>
                </a:ln>
                <a:solidFill>
                  <a:prstClr val="white"/>
                </a:solidFill>
                <a:effectLst/>
                <a:uLnTx/>
                <a:uFillTx/>
                <a:latin typeface="Trebuchet MS" panose="020B0603020202020204"/>
                <a:ea typeface="+mn-ea"/>
                <a:cs typeface="+mn-cs"/>
              </a:rPr>
              <a:t>NLTK.WordBag</a:t>
            </a:r>
            <a:endParaRPr kumimoji="0" lang="en-US" sz="18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cxnSp>
        <p:nvCxnSpPr>
          <p:cNvPr id="23" name="Straight Arrow Connector 22">
            <a:extLst>
              <a:ext uri="{FF2B5EF4-FFF2-40B4-BE49-F238E27FC236}">
                <a16:creationId xmlns:a16="http://schemas.microsoft.com/office/drawing/2014/main" id="{BF243D55-9F07-4C08-9B63-A34135DBF298}"/>
              </a:ext>
            </a:extLst>
          </p:cNvPr>
          <p:cNvCxnSpPr>
            <a:cxnSpLocks/>
            <a:stCxn id="11" idx="3"/>
            <a:endCxn id="21" idx="1"/>
          </p:cNvCxnSpPr>
          <p:nvPr/>
        </p:nvCxnSpPr>
        <p:spPr>
          <a:xfrm>
            <a:off x="5077997" y="4688353"/>
            <a:ext cx="347468" cy="334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4D6204-4ADF-44EB-A107-D74AD060DBA8}"/>
              </a:ext>
            </a:extLst>
          </p:cNvPr>
          <p:cNvCxnSpPr>
            <a:cxnSpLocks/>
            <a:stCxn id="18" idx="3"/>
            <a:endCxn id="21" idx="1"/>
          </p:cNvCxnSpPr>
          <p:nvPr/>
        </p:nvCxnSpPr>
        <p:spPr>
          <a:xfrm flipV="1">
            <a:off x="5077997" y="5023261"/>
            <a:ext cx="347468" cy="334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02F1F452-5067-47A2-88BF-EC00FAADA827}"/>
              </a:ext>
            </a:extLst>
          </p:cNvPr>
          <p:cNvCxnSpPr>
            <a:cxnSpLocks/>
            <a:stCxn id="8" idx="4"/>
            <a:endCxn id="10" idx="1"/>
          </p:cNvCxnSpPr>
          <p:nvPr/>
        </p:nvCxnSpPr>
        <p:spPr>
          <a:xfrm>
            <a:off x="2620892" y="3910812"/>
            <a:ext cx="3850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B8A0F52-4051-4AE2-92BE-26DE4D17DCA6}"/>
              </a:ext>
            </a:extLst>
          </p:cNvPr>
          <p:cNvCxnSpPr>
            <a:stCxn id="21" idx="2"/>
            <a:endCxn id="13" idx="1"/>
          </p:cNvCxnSpPr>
          <p:nvPr/>
        </p:nvCxnSpPr>
        <p:spPr>
          <a:xfrm flipH="1">
            <a:off x="6566178" y="5279701"/>
            <a:ext cx="1" cy="470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3" descr="Table&#10;&#10;Description automatically generated">
            <a:extLst>
              <a:ext uri="{FF2B5EF4-FFF2-40B4-BE49-F238E27FC236}">
                <a16:creationId xmlns:a16="http://schemas.microsoft.com/office/drawing/2014/main" id="{71C728BC-46D9-40D4-A36C-395401F0A19B}"/>
              </a:ext>
            </a:extLst>
          </p:cNvPr>
          <p:cNvPicPr>
            <a:picLocks noChangeAspect="1"/>
          </p:cNvPicPr>
          <p:nvPr/>
        </p:nvPicPr>
        <p:blipFill>
          <a:blip r:embed="rId3"/>
          <a:stretch>
            <a:fillRect/>
          </a:stretch>
        </p:blipFill>
        <p:spPr>
          <a:xfrm>
            <a:off x="48800" y="4678177"/>
            <a:ext cx="2476500" cy="2143125"/>
          </a:xfrm>
          <a:prstGeom prst="rect">
            <a:avLst/>
          </a:prstGeom>
          <a:ln w="76200">
            <a:solidFill>
              <a:schemeClr val="accent2">
                <a:lumMod val="75000"/>
              </a:schemeClr>
            </a:solidFill>
          </a:ln>
        </p:spPr>
      </p:pic>
      <p:pic>
        <p:nvPicPr>
          <p:cNvPr id="27" name="Picture 26" descr="Table&#10;&#10;Description automatically generated">
            <a:extLst>
              <a:ext uri="{FF2B5EF4-FFF2-40B4-BE49-F238E27FC236}">
                <a16:creationId xmlns:a16="http://schemas.microsoft.com/office/drawing/2014/main" id="{0CDC20CE-F7AB-4BDD-B2C3-03E7EFF707AE}"/>
              </a:ext>
            </a:extLst>
          </p:cNvPr>
          <p:cNvPicPr>
            <a:picLocks noChangeAspect="1"/>
          </p:cNvPicPr>
          <p:nvPr/>
        </p:nvPicPr>
        <p:blipFill>
          <a:blip r:embed="rId4"/>
          <a:stretch>
            <a:fillRect/>
          </a:stretch>
        </p:blipFill>
        <p:spPr>
          <a:xfrm>
            <a:off x="7800343" y="4357452"/>
            <a:ext cx="4342857" cy="2447619"/>
          </a:xfrm>
          <a:prstGeom prst="rect">
            <a:avLst/>
          </a:prstGeom>
          <a:ln w="76200">
            <a:solidFill>
              <a:srgbClr val="00B0F0"/>
            </a:solidFill>
          </a:ln>
        </p:spPr>
      </p:pic>
      <p:sp>
        <p:nvSpPr>
          <p:cNvPr id="28" name="Title 1">
            <a:extLst>
              <a:ext uri="{FF2B5EF4-FFF2-40B4-BE49-F238E27FC236}">
                <a16:creationId xmlns:a16="http://schemas.microsoft.com/office/drawing/2014/main" id="{994D68AB-F964-41D2-B058-4A31D8BAC969}"/>
              </a:ext>
            </a:extLst>
          </p:cNvPr>
          <p:cNvSpPr txBox="1">
            <a:spLocks/>
          </p:cNvSpPr>
          <p:nvPr/>
        </p:nvSpPr>
        <p:spPr>
          <a:xfrm>
            <a:off x="0" y="277813"/>
            <a:ext cx="4159405" cy="327098"/>
          </a:xfrm>
          <a:prstGeom prst="rect">
            <a:avLst/>
          </a:prstGeom>
        </p:spPr>
        <p:txBody>
          <a:bodyPr vert="horz" lIns="91440" tIns="45720" rIns="91440" bIns="45720" rtlCol="0" anchor="t">
            <a:normAutofit fontScale="90000" lnSpcReduction="2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000" b="1" i="0" u="none" strike="noStrike" kern="1200" cap="none" spc="0" normalizeH="0" baseline="0" noProof="0">
                <a:ln>
                  <a:noFill/>
                </a:ln>
                <a:solidFill>
                  <a:srgbClr val="90C226"/>
                </a:solidFill>
                <a:effectLst/>
                <a:uLnTx/>
                <a:uFillTx/>
                <a:latin typeface="Trebuchet MS" panose="020B0603020202020204"/>
                <a:ea typeface="+mj-ea"/>
                <a:cs typeface="+mj-cs"/>
              </a:rPr>
              <a:t>Results: </a:t>
            </a:r>
            <a:r>
              <a:rPr kumimoji="0" lang="en-US" sz="1800" b="1" i="0" u="none" strike="noStrike" kern="1200" cap="none" spc="0" normalizeH="0" baseline="0" noProof="0">
                <a:ln>
                  <a:noFill/>
                </a:ln>
                <a:solidFill>
                  <a:prstClr val="white"/>
                </a:solidFill>
                <a:effectLst/>
                <a:uLnTx/>
                <a:uFillTx/>
                <a:latin typeface="Trebuchet MS" panose="020B0603020202020204"/>
                <a:ea typeface="+mj-ea"/>
                <a:cs typeface="+mj-cs"/>
              </a:rPr>
              <a:t>Project Component Breakdown</a:t>
            </a:r>
            <a:endParaRPr kumimoji="0" lang="en-US" sz="1800" b="1" i="0" u="none" strike="noStrike" kern="1200" cap="none" spc="0" normalizeH="0" baseline="0" noProof="0" dirty="0">
              <a:ln>
                <a:noFill/>
              </a:ln>
              <a:solidFill>
                <a:prstClr val="white"/>
              </a:solidFill>
              <a:effectLst/>
              <a:uLnTx/>
              <a:uFillTx/>
              <a:latin typeface="Trebuchet MS" panose="020B0603020202020204"/>
              <a:ea typeface="+mj-ea"/>
              <a:cs typeface="+mj-cs"/>
            </a:endParaRPr>
          </a:p>
        </p:txBody>
      </p:sp>
    </p:spTree>
    <p:extLst>
      <p:ext uri="{BB962C8B-B14F-4D97-AF65-F5344CB8AC3E}">
        <p14:creationId xmlns:p14="http://schemas.microsoft.com/office/powerpoint/2010/main" val="956395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73000">
              <a:srgbClr val="474747"/>
            </a:gs>
            <a:gs pos="56000">
              <a:schemeClr val="tx2">
                <a:lumMod val="10000"/>
              </a:schemeClr>
            </a:gs>
            <a:gs pos="100000">
              <a:schemeClr val="tx2">
                <a:lumMod val="50000"/>
              </a:schemeClr>
            </a:gs>
          </a:gsLst>
          <a:path path="circle">
            <a:fillToRect t="100000" r="100000"/>
          </a:path>
        </a:gradFill>
        <a:effectLst/>
      </p:bgPr>
    </p:bg>
    <p:spTree>
      <p:nvGrpSpPr>
        <p:cNvPr id="1" name=""/>
        <p:cNvGrpSpPr/>
        <p:nvPr/>
      </p:nvGrpSpPr>
      <p:grpSpPr>
        <a:xfrm>
          <a:off x="0" y="0"/>
          <a:ext cx="0" cy="0"/>
          <a:chOff x="0" y="0"/>
          <a:chExt cx="0" cy="0"/>
        </a:xfrm>
      </p:grpSpPr>
      <p:pic>
        <p:nvPicPr>
          <p:cNvPr id="25" name="Picture 24" descr="Table&#10;&#10;Description automatically generated">
            <a:extLst>
              <a:ext uri="{FF2B5EF4-FFF2-40B4-BE49-F238E27FC236}">
                <a16:creationId xmlns:a16="http://schemas.microsoft.com/office/drawing/2014/main" id="{ADB8C1A0-F197-49D7-B7FB-F7317BA9629A}"/>
              </a:ext>
            </a:extLst>
          </p:cNvPr>
          <p:cNvPicPr>
            <a:picLocks noChangeAspect="1"/>
          </p:cNvPicPr>
          <p:nvPr/>
        </p:nvPicPr>
        <p:blipFill>
          <a:blip r:embed="rId3"/>
          <a:stretch>
            <a:fillRect/>
          </a:stretch>
        </p:blipFill>
        <p:spPr>
          <a:xfrm>
            <a:off x="7416114" y="2457797"/>
            <a:ext cx="4342857" cy="2447619"/>
          </a:xfrm>
          <a:prstGeom prst="rect">
            <a:avLst/>
          </a:prstGeom>
          <a:ln w="76200">
            <a:solidFill>
              <a:srgbClr val="00B0F0"/>
            </a:solidFill>
          </a:ln>
        </p:spPr>
      </p:pic>
      <p:pic>
        <p:nvPicPr>
          <p:cNvPr id="21" name="Picture 20" descr="Table&#10;&#10;Description automatically generated">
            <a:extLst>
              <a:ext uri="{FF2B5EF4-FFF2-40B4-BE49-F238E27FC236}">
                <a16:creationId xmlns:a16="http://schemas.microsoft.com/office/drawing/2014/main" id="{B7ACAE9B-FFBD-46F1-BD82-94A343C25B93}"/>
              </a:ext>
            </a:extLst>
          </p:cNvPr>
          <p:cNvPicPr>
            <a:picLocks noChangeAspect="1"/>
          </p:cNvPicPr>
          <p:nvPr/>
        </p:nvPicPr>
        <p:blipFill>
          <a:blip r:embed="rId4"/>
          <a:stretch>
            <a:fillRect/>
          </a:stretch>
        </p:blipFill>
        <p:spPr>
          <a:xfrm>
            <a:off x="433029" y="2457797"/>
            <a:ext cx="2247900" cy="2781300"/>
          </a:xfrm>
          <a:prstGeom prst="rect">
            <a:avLst/>
          </a:prstGeom>
          <a:ln w="76200">
            <a:solidFill>
              <a:schemeClr val="accent1"/>
            </a:solidFill>
          </a:ln>
        </p:spPr>
      </p:pic>
      <p:pic>
        <p:nvPicPr>
          <p:cNvPr id="13" name="Picture 12" descr="Table&#10;&#10;Description automatically generated">
            <a:extLst>
              <a:ext uri="{FF2B5EF4-FFF2-40B4-BE49-F238E27FC236}">
                <a16:creationId xmlns:a16="http://schemas.microsoft.com/office/drawing/2014/main" id="{C190781A-46DE-4296-9855-39FF974C5798}"/>
              </a:ext>
            </a:extLst>
          </p:cNvPr>
          <p:cNvPicPr>
            <a:picLocks noChangeAspect="1"/>
          </p:cNvPicPr>
          <p:nvPr/>
        </p:nvPicPr>
        <p:blipFill>
          <a:blip r:embed="rId5"/>
          <a:stretch>
            <a:fillRect/>
          </a:stretch>
        </p:blipFill>
        <p:spPr>
          <a:xfrm>
            <a:off x="3916203" y="2457798"/>
            <a:ext cx="2476500" cy="2143125"/>
          </a:xfrm>
          <a:prstGeom prst="rect">
            <a:avLst/>
          </a:prstGeom>
          <a:ln w="76200">
            <a:solidFill>
              <a:schemeClr val="accent2">
                <a:lumMod val="75000"/>
              </a:schemeClr>
            </a:solidFill>
          </a:ln>
        </p:spPr>
      </p:pic>
      <p:sp>
        <p:nvSpPr>
          <p:cNvPr id="12" name="Title 1">
            <a:extLst>
              <a:ext uri="{FF2B5EF4-FFF2-40B4-BE49-F238E27FC236}">
                <a16:creationId xmlns:a16="http://schemas.microsoft.com/office/drawing/2014/main" id="{CC7DE7B9-C986-41FC-B30B-4A81BFCBAEC8}"/>
              </a:ext>
            </a:extLst>
          </p:cNvPr>
          <p:cNvSpPr>
            <a:spLocks noGrp="1"/>
          </p:cNvSpPr>
          <p:nvPr>
            <p:ph type="title"/>
          </p:nvPr>
        </p:nvSpPr>
        <p:spPr>
          <a:xfrm>
            <a:off x="1556979" y="1013552"/>
            <a:ext cx="6349897" cy="795113"/>
          </a:xfrm>
        </p:spPr>
        <p:txBody>
          <a:bodyPr>
            <a:normAutofit fontScale="90000"/>
          </a:bodyPr>
          <a:lstStyle/>
          <a:p>
            <a:r>
              <a:rPr lang="en-US" dirty="0"/>
              <a:t>Results: </a:t>
            </a:r>
            <a:r>
              <a:rPr lang="en-US" sz="2700" dirty="0">
                <a:solidFill>
                  <a:schemeClr val="tx1"/>
                </a:solidFill>
              </a:rPr>
              <a:t>Project generated DB schema</a:t>
            </a:r>
          </a:p>
        </p:txBody>
      </p:sp>
    </p:spTree>
    <p:extLst>
      <p:ext uri="{BB962C8B-B14F-4D97-AF65-F5344CB8AC3E}">
        <p14:creationId xmlns:p14="http://schemas.microsoft.com/office/powerpoint/2010/main" val="1658936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73000">
              <a:srgbClr val="474747"/>
            </a:gs>
            <a:gs pos="56000">
              <a:schemeClr val="tx2">
                <a:lumMod val="10000"/>
              </a:schemeClr>
            </a:gs>
            <a:gs pos="100000">
              <a:schemeClr val="tx2">
                <a:lumMod val="50000"/>
              </a:schemeClr>
            </a:gs>
          </a:gsLst>
          <a:path path="circle">
            <a:fillToRect t="100000" r="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537EF-EEA4-4705-8B1B-E1D7DBF51D7B}"/>
              </a:ext>
            </a:extLst>
          </p:cNvPr>
          <p:cNvSpPr>
            <a:spLocks noGrp="1"/>
          </p:cNvSpPr>
          <p:nvPr>
            <p:ph type="title"/>
          </p:nvPr>
        </p:nvSpPr>
        <p:spPr>
          <a:xfrm>
            <a:off x="1556979" y="1013552"/>
            <a:ext cx="6349897" cy="795113"/>
          </a:xfrm>
        </p:spPr>
        <p:txBody>
          <a:bodyPr>
            <a:normAutofit fontScale="90000"/>
          </a:bodyPr>
          <a:lstStyle/>
          <a:p>
            <a:r>
              <a:rPr lang="en-US" dirty="0"/>
              <a:t>Results: </a:t>
            </a:r>
            <a:r>
              <a:rPr lang="en-US" sz="2700" dirty="0">
                <a:solidFill>
                  <a:schemeClr val="tx1"/>
                </a:solidFill>
              </a:rPr>
              <a:t>Project generated DB schema</a:t>
            </a:r>
          </a:p>
        </p:txBody>
      </p:sp>
      <p:sp>
        <p:nvSpPr>
          <p:cNvPr id="3" name="TextBox 2">
            <a:extLst>
              <a:ext uri="{FF2B5EF4-FFF2-40B4-BE49-F238E27FC236}">
                <a16:creationId xmlns:a16="http://schemas.microsoft.com/office/drawing/2014/main" id="{507A9C51-F535-499E-98BD-AA34DCD7953B}"/>
              </a:ext>
            </a:extLst>
          </p:cNvPr>
          <p:cNvSpPr txBox="1"/>
          <p:nvPr/>
        </p:nvSpPr>
        <p:spPr>
          <a:xfrm>
            <a:off x="428625" y="1952625"/>
            <a:ext cx="645795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An example of the programmatically generated DB ERD for a contrived DB composed from the 3 </a:t>
            </a:r>
            <a:r>
              <a:rPr kumimoji="0" lang="en-US" sz="1600" b="0" i="0" u="none" strike="noStrike" kern="1200" cap="none" spc="0" normalizeH="0" baseline="0" noProof="0" dirty="0" err="1">
                <a:ln>
                  <a:noFill/>
                </a:ln>
                <a:solidFill>
                  <a:prstClr val="white"/>
                </a:solidFill>
                <a:effectLst/>
                <a:uLnTx/>
                <a:uFillTx/>
                <a:latin typeface="Trebuchet MS" panose="020B0603020202020204"/>
                <a:ea typeface="+mn-ea"/>
                <a:cs typeface="+mn-cs"/>
              </a:rPr>
              <a:t>descrete</a:t>
            </a:r>
            <a:r>
              <a:rPr kumimoji="0" lang="en-US" sz="1600" b="0" i="0" u="none" strike="noStrike" kern="1200" cap="none" spc="0" normalizeH="0" baseline="0" noProof="0" dirty="0">
                <a:ln>
                  <a:noFill/>
                </a:ln>
                <a:solidFill>
                  <a:prstClr val="white"/>
                </a:solidFill>
                <a:effectLst/>
                <a:uLnTx/>
                <a:uFillTx/>
                <a:latin typeface="Trebuchet MS" panose="020B0603020202020204"/>
                <a:ea typeface="+mn-ea"/>
                <a:cs typeface="+mn-cs"/>
              </a:rPr>
              <a:t> databases shown in the previous slide.</a:t>
            </a:r>
          </a:p>
        </p:txBody>
      </p:sp>
      <p:grpSp>
        <p:nvGrpSpPr>
          <p:cNvPr id="7" name="Group 6">
            <a:extLst>
              <a:ext uri="{FF2B5EF4-FFF2-40B4-BE49-F238E27FC236}">
                <a16:creationId xmlns:a16="http://schemas.microsoft.com/office/drawing/2014/main" id="{E944A16A-AC99-450F-9B5F-FCEB69018A26}"/>
              </a:ext>
            </a:extLst>
          </p:cNvPr>
          <p:cNvGrpSpPr/>
          <p:nvPr/>
        </p:nvGrpSpPr>
        <p:grpSpPr>
          <a:xfrm>
            <a:off x="7729076" y="0"/>
            <a:ext cx="4285124" cy="6858000"/>
            <a:chOff x="7906876" y="0"/>
            <a:chExt cx="4285124" cy="6858000"/>
          </a:xfrm>
        </p:grpSpPr>
        <p:pic>
          <p:nvPicPr>
            <p:cNvPr id="10" name="Picture 9" descr="Diagram&#10;&#10;Description automatically generated">
              <a:extLst>
                <a:ext uri="{FF2B5EF4-FFF2-40B4-BE49-F238E27FC236}">
                  <a16:creationId xmlns:a16="http://schemas.microsoft.com/office/drawing/2014/main" id="{52FE3B28-E83D-4172-A197-25283C4ED86F}"/>
                </a:ext>
              </a:extLst>
            </p:cNvPr>
            <p:cNvPicPr>
              <a:picLocks noChangeAspect="1"/>
            </p:cNvPicPr>
            <p:nvPr/>
          </p:nvPicPr>
          <p:blipFill>
            <a:blip r:embed="rId3"/>
            <a:stretch>
              <a:fillRect/>
            </a:stretch>
          </p:blipFill>
          <p:spPr>
            <a:xfrm>
              <a:off x="7906876" y="0"/>
              <a:ext cx="4285124" cy="6858000"/>
            </a:xfrm>
            <a:prstGeom prst="rect">
              <a:avLst/>
            </a:prstGeom>
          </p:spPr>
        </p:pic>
        <p:sp>
          <p:nvSpPr>
            <p:cNvPr id="4" name="Rectangle 3">
              <a:extLst>
                <a:ext uri="{FF2B5EF4-FFF2-40B4-BE49-F238E27FC236}">
                  <a16:creationId xmlns:a16="http://schemas.microsoft.com/office/drawing/2014/main" id="{C4F4E256-1221-4D7B-8C53-2F6A0AB1FD0E}"/>
                </a:ext>
              </a:extLst>
            </p:cNvPr>
            <p:cNvSpPr/>
            <p:nvPr/>
          </p:nvSpPr>
          <p:spPr>
            <a:xfrm>
              <a:off x="8120661" y="1808665"/>
              <a:ext cx="1385289" cy="1722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5" name="Rectangle 4">
              <a:extLst>
                <a:ext uri="{FF2B5EF4-FFF2-40B4-BE49-F238E27FC236}">
                  <a16:creationId xmlns:a16="http://schemas.microsoft.com/office/drawing/2014/main" id="{0F4FCC0D-4458-46AE-9E81-BEDCCCAFBBB9}"/>
                </a:ext>
              </a:extLst>
            </p:cNvPr>
            <p:cNvSpPr/>
            <p:nvPr/>
          </p:nvSpPr>
          <p:spPr>
            <a:xfrm>
              <a:off x="8064500" y="3739607"/>
              <a:ext cx="1512887" cy="131499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6" name="Rectangle 5">
              <a:extLst>
                <a:ext uri="{FF2B5EF4-FFF2-40B4-BE49-F238E27FC236}">
                  <a16:creationId xmlns:a16="http://schemas.microsoft.com/office/drawing/2014/main" id="{0EB14662-19AC-49F1-895B-41F8A7CC4F18}"/>
                </a:ext>
              </a:extLst>
            </p:cNvPr>
            <p:cNvSpPr/>
            <p:nvPr/>
          </p:nvSpPr>
          <p:spPr>
            <a:xfrm>
              <a:off x="8215910" y="77820"/>
              <a:ext cx="1209675" cy="152237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 name="Rectangle 8">
              <a:extLst>
                <a:ext uri="{FF2B5EF4-FFF2-40B4-BE49-F238E27FC236}">
                  <a16:creationId xmlns:a16="http://schemas.microsoft.com/office/drawing/2014/main" id="{1AB583C3-8FE8-43F2-9E80-1F48B9D89238}"/>
                </a:ext>
              </a:extLst>
            </p:cNvPr>
            <p:cNvSpPr/>
            <p:nvPr/>
          </p:nvSpPr>
          <p:spPr>
            <a:xfrm>
              <a:off x="7991475" y="5263068"/>
              <a:ext cx="1619250" cy="151711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Tree>
    <p:extLst>
      <p:ext uri="{BB962C8B-B14F-4D97-AF65-F5344CB8AC3E}">
        <p14:creationId xmlns:p14="http://schemas.microsoft.com/office/powerpoint/2010/main" val="27791213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D24EA177-2220-4B0C-8981-6D0EFFF57AE7}"/>
              </a:ext>
            </a:extLst>
          </p:cNvPr>
          <p:cNvSpPr txBox="1">
            <a:spLocks/>
          </p:cNvSpPr>
          <p:nvPr/>
        </p:nvSpPr>
        <p:spPr>
          <a:xfrm>
            <a:off x="1304656" y="3429000"/>
            <a:ext cx="8596668" cy="1826581"/>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a:t>
            </a:r>
          </a:p>
        </p:txBody>
      </p:sp>
      <p:sp>
        <p:nvSpPr>
          <p:cNvPr id="25" name="Text Placeholder 2">
            <a:extLst>
              <a:ext uri="{FF2B5EF4-FFF2-40B4-BE49-F238E27FC236}">
                <a16:creationId xmlns:a16="http://schemas.microsoft.com/office/drawing/2014/main" id="{2827C66F-5D48-4F02-8208-EB0EBC405CCC}"/>
              </a:ext>
            </a:extLst>
          </p:cNvPr>
          <p:cNvSpPr txBox="1">
            <a:spLocks/>
          </p:cNvSpPr>
          <p:nvPr/>
        </p:nvSpPr>
        <p:spPr>
          <a:xfrm>
            <a:off x="1304656" y="4000938"/>
            <a:ext cx="8596668" cy="217634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Helpful Courses</a:t>
            </a:r>
          </a:p>
          <a:p>
            <a:pPr marL="0" indent="0">
              <a:buNone/>
            </a:pPr>
            <a:r>
              <a:rPr lang="en-US" dirty="0"/>
              <a:t>In its Current State</a:t>
            </a:r>
          </a:p>
          <a:p>
            <a:pPr marL="0" indent="0">
              <a:buNone/>
            </a:pPr>
            <a:r>
              <a:rPr lang="en-US" dirty="0"/>
              <a:t>Next Steps</a:t>
            </a:r>
          </a:p>
          <a:p>
            <a:pPr marL="0" indent="0">
              <a:buNone/>
            </a:pPr>
            <a:r>
              <a:rPr lang="en-US" dirty="0"/>
              <a:t>Future Research Possibilities</a:t>
            </a:r>
          </a:p>
        </p:txBody>
      </p:sp>
    </p:spTree>
    <p:extLst>
      <p:ext uri="{BB962C8B-B14F-4D97-AF65-F5344CB8AC3E}">
        <p14:creationId xmlns:p14="http://schemas.microsoft.com/office/powerpoint/2010/main" val="2920665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E0B551-0C5B-4304-B6B6-C028F1C6A96C}"/>
              </a:ext>
            </a:extLst>
          </p:cNvPr>
          <p:cNvSpPr txBox="1"/>
          <p:nvPr/>
        </p:nvSpPr>
        <p:spPr>
          <a:xfrm>
            <a:off x="652588" y="1829752"/>
            <a:ext cx="8950960" cy="3139321"/>
          </a:xfrm>
          <a:prstGeom prst="rect">
            <a:avLst/>
          </a:prstGeom>
          <a:noFill/>
        </p:spPr>
        <p:txBody>
          <a:bodyPr wrap="square" rtlCol="0">
            <a:spAutoFit/>
          </a:bodyPr>
          <a:lstStyle/>
          <a:p>
            <a:pPr marL="285750" indent="-285750">
              <a:buFont typeface="Arial" panose="020B0604020202020204" pitchFamily="34" charset="0"/>
              <a:buChar char="•"/>
            </a:pPr>
            <a:r>
              <a:rPr lang="en-US" dirty="0"/>
              <a:t>CSS 475: Database Systems </a:t>
            </a:r>
          </a:p>
          <a:p>
            <a:pPr marL="742950" lvl="1" indent="-285750">
              <a:buFont typeface="Arial" panose="020B0604020202020204" pitchFamily="34" charset="0"/>
              <a:buChar char="•"/>
            </a:pPr>
            <a:r>
              <a:rPr lang="en-US" dirty="0"/>
              <a:t>Helpful for evaluating and selecting appropriate database platform</a:t>
            </a:r>
          </a:p>
          <a:p>
            <a:pPr marL="285750" indent="-285750">
              <a:buFont typeface="Arial" panose="020B0604020202020204" pitchFamily="34" charset="0"/>
              <a:buChar char="•"/>
            </a:pPr>
            <a:r>
              <a:rPr lang="en-US" dirty="0"/>
              <a:t>CSS 342-343: Data Structures, Algorithms, And Discrete Mathematics</a:t>
            </a:r>
          </a:p>
          <a:p>
            <a:pPr marL="742950" lvl="1" indent="-285750">
              <a:buFont typeface="Arial" panose="020B0604020202020204" pitchFamily="34" charset="0"/>
              <a:buChar char="•"/>
            </a:pPr>
            <a:r>
              <a:rPr lang="en-US" dirty="0"/>
              <a:t>Optimization of data management structures</a:t>
            </a:r>
          </a:p>
          <a:p>
            <a:pPr marL="285750" indent="-285750">
              <a:buFont typeface="Arial" panose="020B0604020202020204" pitchFamily="34" charset="0"/>
              <a:buChar char="•"/>
            </a:pPr>
            <a:r>
              <a:rPr lang="en-US" dirty="0"/>
              <a:t>CSS 432 Network Design And Programming</a:t>
            </a:r>
          </a:p>
          <a:p>
            <a:pPr marL="742950" lvl="1" indent="-285750">
              <a:buFont typeface="Arial" panose="020B0604020202020204" pitchFamily="34" charset="0"/>
              <a:buChar char="•"/>
            </a:pPr>
            <a:r>
              <a:rPr lang="en-US" dirty="0"/>
              <a:t>For better understanding of how to properly secure data transmission during email collection and for securely exposing phase specific DBs in user customized program flow.</a:t>
            </a:r>
          </a:p>
          <a:p>
            <a:pPr marL="285750" indent="-285750">
              <a:buFont typeface="Arial" panose="020B0604020202020204" pitchFamily="34" charset="0"/>
              <a:buChar char="•"/>
            </a:pPr>
            <a:r>
              <a:rPr lang="en-US" dirty="0"/>
              <a:t>CSS 360 Software Engineering</a:t>
            </a:r>
          </a:p>
          <a:p>
            <a:pPr marL="742950" lvl="1" indent="-285750">
              <a:buFont typeface="Arial" panose="020B0604020202020204" pitchFamily="34" charset="0"/>
              <a:buChar char="•"/>
            </a:pPr>
            <a:r>
              <a:rPr lang="en-US" dirty="0"/>
              <a:t>Guided my approach to framing the objective and how I would approach the iterative development process.</a:t>
            </a:r>
          </a:p>
        </p:txBody>
      </p:sp>
      <p:sp>
        <p:nvSpPr>
          <p:cNvPr id="5" name="Title 1">
            <a:extLst>
              <a:ext uri="{FF2B5EF4-FFF2-40B4-BE49-F238E27FC236}">
                <a16:creationId xmlns:a16="http://schemas.microsoft.com/office/drawing/2014/main" id="{C766E3D6-9480-4CFC-9FA9-DF964FCE0289}"/>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Helpful courses</a:t>
            </a:r>
            <a:endParaRPr lang="en-US" dirty="0"/>
          </a:p>
        </p:txBody>
      </p:sp>
    </p:spTree>
    <p:extLst>
      <p:ext uri="{BB962C8B-B14F-4D97-AF65-F5344CB8AC3E}">
        <p14:creationId xmlns:p14="http://schemas.microsoft.com/office/powerpoint/2010/main" val="3960131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57FA-BCCD-4C6A-80A6-C513BA66AA22}"/>
              </a:ext>
            </a:extLst>
          </p:cNvPr>
          <p:cNvSpPr txBox="1"/>
          <p:nvPr/>
        </p:nvSpPr>
        <p:spPr>
          <a:xfrm>
            <a:off x="1451579" y="1951672"/>
            <a:ext cx="9603275" cy="3139321"/>
          </a:xfrm>
          <a:prstGeom prst="rect">
            <a:avLst/>
          </a:prstGeom>
          <a:noFill/>
        </p:spPr>
        <p:txBody>
          <a:bodyPr wrap="square" rtlCol="0">
            <a:spAutoFit/>
          </a:bodyPr>
          <a:lstStyle/>
          <a:p>
            <a:r>
              <a:rPr lang="en-US" dirty="0"/>
              <a:t>In this project we built:</a:t>
            </a:r>
          </a:p>
          <a:p>
            <a:pPr marL="285750" indent="-285750">
              <a:buFont typeface="Arial" panose="020B0604020202020204" pitchFamily="34" charset="0"/>
              <a:buChar char="•"/>
            </a:pPr>
            <a:r>
              <a:rPr lang="en-US" dirty="0"/>
              <a:t>4 modules:</a:t>
            </a:r>
          </a:p>
          <a:p>
            <a:pPr marL="742950" lvl="1" indent="-285750">
              <a:buFont typeface="Arial" panose="020B0604020202020204" pitchFamily="34" charset="0"/>
              <a:buChar char="•"/>
            </a:pPr>
            <a:r>
              <a:rPr lang="en-US" dirty="0"/>
              <a:t>Email collection from an </a:t>
            </a:r>
            <a:r>
              <a:rPr lang="en-US" dirty="0" err="1"/>
              <a:t>imap</a:t>
            </a:r>
            <a:r>
              <a:rPr lang="en-US" dirty="0"/>
              <a:t> host inbox.</a:t>
            </a:r>
          </a:p>
          <a:p>
            <a:pPr marL="742950" lvl="1" indent="-285750">
              <a:buFont typeface="Arial" panose="020B0604020202020204" pitchFamily="34" charset="0"/>
              <a:buChar char="•"/>
            </a:pPr>
            <a:r>
              <a:rPr lang="en-US" dirty="0"/>
              <a:t>Conversion from </a:t>
            </a:r>
            <a:r>
              <a:rPr lang="en-US" dirty="0" err="1"/>
              <a:t>imap</a:t>
            </a:r>
            <a:r>
              <a:rPr lang="en-US" dirty="0"/>
              <a:t> envelope structure into header-meta-data and the message string.</a:t>
            </a:r>
          </a:p>
          <a:p>
            <a:pPr marL="742950" lvl="1" indent="-285750">
              <a:buFont typeface="Arial" panose="020B0604020202020204" pitchFamily="34" charset="0"/>
              <a:buChar char="•"/>
            </a:pPr>
            <a:r>
              <a:rPr lang="en-US" dirty="0"/>
              <a:t>Basic statistical and structural generation from message strings.</a:t>
            </a:r>
          </a:p>
          <a:p>
            <a:pPr marL="1200150" lvl="2" indent="-285750">
              <a:buFont typeface="Arial" panose="020B0604020202020204" pitchFamily="34" charset="0"/>
              <a:buChar char="•"/>
            </a:pPr>
            <a:r>
              <a:rPr lang="en-US" dirty="0"/>
              <a:t>Lemmatization</a:t>
            </a:r>
          </a:p>
          <a:p>
            <a:pPr marL="1200150" lvl="2" indent="-285750">
              <a:buFont typeface="Arial" panose="020B0604020202020204" pitchFamily="34" charset="0"/>
              <a:buChar char="•"/>
            </a:pPr>
            <a:r>
              <a:rPr lang="en-US" dirty="0"/>
              <a:t>Stop-word filtering</a:t>
            </a:r>
          </a:p>
          <a:p>
            <a:pPr marL="1200150" lvl="2" indent="-285750">
              <a:buFont typeface="Arial" panose="020B0604020202020204" pitchFamily="34" charset="0"/>
              <a:buChar char="•"/>
            </a:pPr>
            <a:r>
              <a:rPr lang="en-US" dirty="0"/>
              <a:t>Word-counts</a:t>
            </a:r>
          </a:p>
          <a:p>
            <a:pPr marL="742950" lvl="1" indent="-285750">
              <a:buFont typeface="Arial" panose="020B0604020202020204" pitchFamily="34" charset="0"/>
              <a:buChar char="•"/>
            </a:pPr>
            <a:r>
              <a:rPr lang="en-US" dirty="0"/>
              <a:t>Utility tools and functions used by all three of the preceding modules.</a:t>
            </a:r>
          </a:p>
          <a:p>
            <a:pPr marL="1200150" lvl="2" indent="-285750">
              <a:buFont typeface="Arial" panose="020B0604020202020204" pitchFamily="34" charset="0"/>
              <a:buChar char="•"/>
            </a:pPr>
            <a:r>
              <a:rPr lang="en-US" dirty="0"/>
              <a:t>Custom logging tools for detailed and visually clear diagnostic output</a:t>
            </a:r>
          </a:p>
          <a:p>
            <a:endParaRPr lang="en-US" dirty="0"/>
          </a:p>
        </p:txBody>
      </p:sp>
      <p:sp>
        <p:nvSpPr>
          <p:cNvPr id="6" name="Title 1">
            <a:extLst>
              <a:ext uri="{FF2B5EF4-FFF2-40B4-BE49-F238E27FC236}">
                <a16:creationId xmlns:a16="http://schemas.microsoft.com/office/drawing/2014/main" id="{ED4D5B67-BBE0-4F8A-9F13-F2C7111A31C7}"/>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In its Current State </a:t>
            </a:r>
            <a:endParaRPr lang="en-US" dirty="0"/>
          </a:p>
        </p:txBody>
      </p:sp>
    </p:spTree>
    <p:extLst>
      <p:ext uri="{BB962C8B-B14F-4D97-AF65-F5344CB8AC3E}">
        <p14:creationId xmlns:p14="http://schemas.microsoft.com/office/powerpoint/2010/main" val="9270176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3757FA-BCCD-4C6A-80A6-C513BA66AA22}"/>
              </a:ext>
            </a:extLst>
          </p:cNvPr>
          <p:cNvSpPr txBox="1"/>
          <p:nvPr/>
        </p:nvSpPr>
        <p:spPr>
          <a:xfrm>
            <a:off x="174030" y="1925674"/>
            <a:ext cx="960327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Improve structural analysis toolset</a:t>
            </a:r>
          </a:p>
          <a:p>
            <a:pPr marL="742950" lvl="1" indent="-285750">
              <a:buFont typeface="Arial" panose="020B0604020202020204" pitchFamily="34" charset="0"/>
              <a:buChar char="•"/>
            </a:pPr>
            <a:r>
              <a:rPr lang="en-US" dirty="0"/>
              <a:t>Specifically, implement the Speech-Act-Theory strategy described in </a:t>
            </a:r>
            <a:r>
              <a:rPr lang="en-US" i="1" dirty="0"/>
              <a:t>Classifying Action Items for Semantic Email.-</a:t>
            </a:r>
            <a:r>
              <a:rPr lang="en-US" dirty="0"/>
              <a:t>---------&gt;</a:t>
            </a:r>
            <a:br>
              <a:rPr lang="en-US" dirty="0"/>
            </a:br>
            <a:endParaRPr lang="en-US" i="1" dirty="0"/>
          </a:p>
          <a:p>
            <a:pPr marL="285750" indent="-285750">
              <a:buFont typeface="Arial" panose="020B0604020202020204" pitchFamily="34" charset="0"/>
              <a:buChar char="•"/>
            </a:pPr>
            <a:r>
              <a:rPr lang="en-US" dirty="0"/>
              <a:t>Update CLI to use </a:t>
            </a:r>
            <a:r>
              <a:rPr lang="en-US" dirty="0">
                <a:hlinkClick r:id="rId3"/>
              </a:rPr>
              <a:t>curl</a:t>
            </a:r>
            <a:r>
              <a:rPr lang="en-US" dirty="0"/>
              <a:t> and possibly </a:t>
            </a:r>
            <a:r>
              <a:rPr lang="en-US" dirty="0">
                <a:hlinkClick r:id="rId4"/>
              </a:rPr>
              <a:t>blast</a:t>
            </a:r>
            <a:br>
              <a:rPr lang="en-US" dirty="0"/>
            </a:br>
            <a:endParaRPr lang="en-US" dirty="0"/>
          </a:p>
          <a:p>
            <a:pPr marL="285750" indent="-285750">
              <a:buFont typeface="Arial" panose="020B0604020202020204" pitchFamily="34" charset="0"/>
              <a:buChar char="•"/>
            </a:pPr>
            <a:r>
              <a:rPr lang="en-US" dirty="0"/>
              <a:t>Update GitHub repo to better accommodate </a:t>
            </a:r>
            <a:br>
              <a:rPr lang="en-US" dirty="0"/>
            </a:br>
            <a:r>
              <a:rPr lang="en-US" dirty="0"/>
              <a:t>extracting sub-modules</a:t>
            </a:r>
          </a:p>
        </p:txBody>
      </p:sp>
      <p:pic>
        <p:nvPicPr>
          <p:cNvPr id="5" name="Picture 4" descr="Table&#10;&#10;Description automatically generated with medium confidence">
            <a:extLst>
              <a:ext uri="{FF2B5EF4-FFF2-40B4-BE49-F238E27FC236}">
                <a16:creationId xmlns:a16="http://schemas.microsoft.com/office/drawing/2014/main" id="{DD5835B9-B78C-4797-BFCD-3F968B4D4917}"/>
              </a:ext>
            </a:extLst>
          </p:cNvPr>
          <p:cNvPicPr>
            <a:picLocks noChangeAspect="1"/>
          </p:cNvPicPr>
          <p:nvPr/>
        </p:nvPicPr>
        <p:blipFill>
          <a:blip r:embed="rId5"/>
          <a:stretch>
            <a:fillRect/>
          </a:stretch>
        </p:blipFill>
        <p:spPr>
          <a:xfrm>
            <a:off x="5388907" y="2525838"/>
            <a:ext cx="6803093" cy="3278099"/>
          </a:xfrm>
          <a:prstGeom prst="rect">
            <a:avLst/>
          </a:prstGeom>
        </p:spPr>
      </p:pic>
      <p:sp>
        <p:nvSpPr>
          <p:cNvPr id="6" name="Title 1">
            <a:extLst>
              <a:ext uri="{FF2B5EF4-FFF2-40B4-BE49-F238E27FC236}">
                <a16:creationId xmlns:a16="http://schemas.microsoft.com/office/drawing/2014/main" id="{D01FC434-812D-422E-94F5-B2B3949D46AB}"/>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Next Steps </a:t>
            </a:r>
            <a:endParaRPr lang="en-US" dirty="0"/>
          </a:p>
        </p:txBody>
      </p:sp>
    </p:spTree>
    <p:extLst>
      <p:ext uri="{BB962C8B-B14F-4D97-AF65-F5344CB8AC3E}">
        <p14:creationId xmlns:p14="http://schemas.microsoft.com/office/powerpoint/2010/main" val="2342295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C9F95-4EC0-480E-A89C-95AFE28DDBBC}"/>
              </a:ext>
            </a:extLst>
          </p:cNvPr>
          <p:cNvSpPr>
            <a:spLocks noGrp="1"/>
          </p:cNvSpPr>
          <p:nvPr>
            <p:ph type="title"/>
          </p:nvPr>
        </p:nvSpPr>
        <p:spPr/>
        <p:txBody>
          <a:bodyPr vert="horz" lIns="91440" tIns="45720" rIns="91440" bIns="45720" rtlCol="0" anchor="t">
            <a:normAutofit/>
          </a:bodyPr>
          <a:lstStyle/>
          <a:p>
            <a:r>
              <a:rPr lang="en-US" cap="none" dirty="0"/>
              <a:t>Introduction: </a:t>
            </a:r>
            <a:r>
              <a:rPr lang="en-US" sz="2400" cap="none" dirty="0">
                <a:solidFill>
                  <a:schemeClr val="tx1"/>
                </a:solidFill>
              </a:rPr>
              <a:t>Stakeholder Specifications</a:t>
            </a:r>
          </a:p>
        </p:txBody>
      </p:sp>
      <p:sp>
        <p:nvSpPr>
          <p:cNvPr id="4" name="TextBox 3">
            <a:extLst>
              <a:ext uri="{FF2B5EF4-FFF2-40B4-BE49-F238E27FC236}">
                <a16:creationId xmlns:a16="http://schemas.microsoft.com/office/drawing/2014/main" id="{8DA81903-287B-4CD4-A29F-E2BBD452214B}"/>
              </a:ext>
            </a:extLst>
          </p:cNvPr>
          <p:cNvSpPr txBox="1"/>
          <p:nvPr/>
        </p:nvSpPr>
        <p:spPr>
          <a:xfrm>
            <a:off x="677334" y="2160589"/>
            <a:ext cx="9492826" cy="4697411"/>
          </a:xfrm>
          <a:prstGeom prst="rect">
            <a:avLst/>
          </a:prstGeom>
        </p:spPr>
        <p:txBody>
          <a:bodyPr vert="horz" lIns="91440" tIns="45720" rIns="91440" bIns="45720" rtlCol="0">
            <a:normAutofit/>
          </a:bodyPr>
          <a:lstStyle/>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Must be 100% open source. Empower user to create custom solutions to new problems/applications.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No key dependencies on third-party libraries that use closed source code. </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This ensures access to community driven solutions, and independent control over the project’s capability to adhere to possibly unique security requirements.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Ensures secured access to proprietary data in lab settings with limited-to-zero external network access.</a:t>
            </a:r>
          </a:p>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Must be modular, with a linear execution sequence through project sub-modules.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Ensures easy modification to program flow and hot-swapping of alternate modules.</a:t>
            </a:r>
          </a:p>
          <a:p>
            <a:pPr marL="285750"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Should provide a minimal viable CLI</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Allows for easy integration into scripted server creation and/or Docker containers</a:t>
            </a:r>
          </a:p>
          <a:p>
            <a:pPr marL="742950" lvl="1" indent="-285750">
              <a:lnSpc>
                <a:spcPct val="90000"/>
              </a:lnSpc>
              <a:spcBef>
                <a:spcPts val="1000"/>
              </a:spcBef>
              <a:buClr>
                <a:schemeClr val="accent1"/>
              </a:buClr>
              <a:buSzPct val="80000"/>
              <a:buFont typeface="Wingdings 3" charset="2"/>
              <a:buChar char=""/>
            </a:pPr>
            <a:r>
              <a:rPr lang="en-US" sz="1500" dirty="0">
                <a:solidFill>
                  <a:schemeClr val="tx1">
                    <a:lumMod val="75000"/>
                    <a:lumOff val="25000"/>
                  </a:schemeClr>
                </a:solidFill>
              </a:rPr>
              <a:t>Leave complex/specialized interfaces for later development by user community.</a:t>
            </a:r>
          </a:p>
        </p:txBody>
      </p:sp>
    </p:spTree>
    <p:extLst>
      <p:ext uri="{BB962C8B-B14F-4D97-AF65-F5344CB8AC3E}">
        <p14:creationId xmlns:p14="http://schemas.microsoft.com/office/powerpoint/2010/main" val="2126929497"/>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8049BB3-ACA1-4E3A-A56A-8A74B3465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8" b="2"/>
          <a:stretch/>
        </p:blipFill>
        <p:spPr bwMode="auto">
          <a:xfrm>
            <a:off x="6472957" y="1885951"/>
            <a:ext cx="5717018" cy="497204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8B5328B-D77D-4D8A-82BA-2DF35AD8DD55}"/>
              </a:ext>
            </a:extLst>
          </p:cNvPr>
          <p:cNvSpPr>
            <a:spLocks noGrp="1"/>
          </p:cNvSpPr>
          <p:nvPr>
            <p:ph idx="1"/>
          </p:nvPr>
        </p:nvSpPr>
        <p:spPr>
          <a:xfrm>
            <a:off x="7356646" y="6450969"/>
            <a:ext cx="4346403" cy="407031"/>
          </a:xfrm>
        </p:spPr>
        <p:txBody>
          <a:bodyPr>
            <a:normAutofit/>
          </a:bodyPr>
          <a:lstStyle/>
          <a:p>
            <a:pPr marL="0" indent="0">
              <a:buNone/>
            </a:pPr>
            <a:r>
              <a:rPr lang="en-US" dirty="0">
                <a:solidFill>
                  <a:schemeClr val="bg2"/>
                </a:solidFill>
              </a:rPr>
              <a:t>Bayesian Hierarchical clustering (BHC)</a:t>
            </a:r>
          </a:p>
        </p:txBody>
      </p:sp>
      <p:sp>
        <p:nvSpPr>
          <p:cNvPr id="15" name="Google Shape;54;p13">
            <a:extLst>
              <a:ext uri="{FF2B5EF4-FFF2-40B4-BE49-F238E27FC236}">
                <a16:creationId xmlns:a16="http://schemas.microsoft.com/office/drawing/2014/main" id="{FD851358-4A2A-4951-8A2F-C4757B97C5DA}"/>
              </a:ext>
            </a:extLst>
          </p:cNvPr>
          <p:cNvSpPr txBox="1"/>
          <p:nvPr/>
        </p:nvSpPr>
        <p:spPr>
          <a:xfrm>
            <a:off x="99755" y="3554176"/>
            <a:ext cx="3590925" cy="738623"/>
          </a:xfrm>
          <a:prstGeom prst="rect">
            <a:avLst/>
          </a:prstGeom>
          <a:noFill/>
          <a:ln>
            <a:noFill/>
          </a:ln>
        </p:spPr>
        <p:txBody>
          <a:bodyPr spcFirstLastPara="1" wrap="square" lIns="121900" tIns="121900" rIns="121900" bIns="121900" anchor="t" anchorCtr="0">
            <a:spAutoFit/>
          </a:bodyPr>
          <a:lstStyle/>
          <a:p>
            <a:pPr algn="ctr"/>
            <a:r>
              <a:rPr lang="en" sz="1600" dirty="0"/>
              <a:t>Chemometrics, genomic, proteomic, </a:t>
            </a:r>
            <a:endParaRPr sz="1600" dirty="0"/>
          </a:p>
          <a:p>
            <a:pPr algn="ctr"/>
            <a:r>
              <a:rPr lang="en" sz="1600" dirty="0"/>
              <a:t>and metabolomic clustering tools</a:t>
            </a:r>
            <a:endParaRPr sz="1600" dirty="0"/>
          </a:p>
        </p:txBody>
      </p:sp>
      <p:sp>
        <p:nvSpPr>
          <p:cNvPr id="16" name="Google Shape;55;p13">
            <a:extLst>
              <a:ext uri="{FF2B5EF4-FFF2-40B4-BE49-F238E27FC236}">
                <a16:creationId xmlns:a16="http://schemas.microsoft.com/office/drawing/2014/main" id="{9C389EB4-46CF-4B2A-B551-B11C89CAB763}"/>
              </a:ext>
            </a:extLst>
          </p:cNvPr>
          <p:cNvSpPr txBox="1"/>
          <p:nvPr/>
        </p:nvSpPr>
        <p:spPr>
          <a:xfrm>
            <a:off x="488879" y="2403003"/>
            <a:ext cx="2812677" cy="738623"/>
          </a:xfrm>
          <a:prstGeom prst="rect">
            <a:avLst/>
          </a:prstGeom>
          <a:noFill/>
          <a:ln>
            <a:noFill/>
          </a:ln>
        </p:spPr>
        <p:txBody>
          <a:bodyPr spcFirstLastPara="1" wrap="square" lIns="121900" tIns="121900" rIns="121900" bIns="121900" anchor="t" anchorCtr="0">
            <a:spAutoFit/>
          </a:bodyPr>
          <a:lstStyle/>
          <a:p>
            <a:pPr algn="ctr"/>
            <a:r>
              <a:rPr lang="en" sz="1600" dirty="0"/>
              <a:t>Numerical and Categorical Metadata</a:t>
            </a:r>
            <a:endParaRPr sz="1600" dirty="0"/>
          </a:p>
        </p:txBody>
      </p:sp>
      <p:cxnSp>
        <p:nvCxnSpPr>
          <p:cNvPr id="17" name="Google Shape;56;p13">
            <a:extLst>
              <a:ext uri="{FF2B5EF4-FFF2-40B4-BE49-F238E27FC236}">
                <a16:creationId xmlns:a16="http://schemas.microsoft.com/office/drawing/2014/main" id="{DB4DD341-473A-4AE9-80D1-BE4860766C6D}"/>
              </a:ext>
            </a:extLst>
          </p:cNvPr>
          <p:cNvCxnSpPr>
            <a:cxnSpLocks/>
            <a:stCxn id="16" idx="2"/>
            <a:endCxn id="15" idx="0"/>
          </p:cNvCxnSpPr>
          <p:nvPr/>
        </p:nvCxnSpPr>
        <p:spPr>
          <a:xfrm>
            <a:off x="1895218" y="3141626"/>
            <a:ext cx="0" cy="412550"/>
          </a:xfrm>
          <a:prstGeom prst="straightConnector1">
            <a:avLst/>
          </a:prstGeom>
          <a:noFill/>
          <a:ln w="9525" cap="flat" cmpd="sng">
            <a:solidFill>
              <a:schemeClr val="bg1"/>
            </a:solidFill>
            <a:prstDash val="solid"/>
            <a:round/>
            <a:headEnd type="none" w="med" len="med"/>
            <a:tailEnd type="triangle" w="med" len="med"/>
          </a:ln>
        </p:spPr>
      </p:cxnSp>
      <p:sp>
        <p:nvSpPr>
          <p:cNvPr id="18" name="Google Shape;57;p13">
            <a:extLst>
              <a:ext uri="{FF2B5EF4-FFF2-40B4-BE49-F238E27FC236}">
                <a16:creationId xmlns:a16="http://schemas.microsoft.com/office/drawing/2014/main" id="{99730868-1396-4796-ADCD-59161D3A3E4F}"/>
              </a:ext>
            </a:extLst>
          </p:cNvPr>
          <p:cNvSpPr txBox="1"/>
          <p:nvPr/>
        </p:nvSpPr>
        <p:spPr>
          <a:xfrm>
            <a:off x="3598530" y="2382193"/>
            <a:ext cx="2123749" cy="492402"/>
          </a:xfrm>
          <a:prstGeom prst="rect">
            <a:avLst/>
          </a:prstGeom>
          <a:noFill/>
          <a:ln>
            <a:noFill/>
          </a:ln>
        </p:spPr>
        <p:txBody>
          <a:bodyPr spcFirstLastPara="1" wrap="square" lIns="121900" tIns="121900" rIns="121900" bIns="121900" anchor="t" anchorCtr="0">
            <a:spAutoFit/>
          </a:bodyPr>
          <a:lstStyle/>
          <a:p>
            <a:pPr algn="ctr"/>
            <a:r>
              <a:rPr lang="en" sz="1600" dirty="0"/>
              <a:t>Emails and Words</a:t>
            </a:r>
            <a:endParaRPr sz="1600" dirty="0"/>
          </a:p>
        </p:txBody>
      </p:sp>
      <p:sp>
        <p:nvSpPr>
          <p:cNvPr id="20" name="Google Shape;59;p13">
            <a:extLst>
              <a:ext uri="{FF2B5EF4-FFF2-40B4-BE49-F238E27FC236}">
                <a16:creationId xmlns:a16="http://schemas.microsoft.com/office/drawing/2014/main" id="{BCBDF4B8-C1D5-4EBC-8BDD-CB483CAADCBE}"/>
              </a:ext>
            </a:extLst>
          </p:cNvPr>
          <p:cNvSpPr txBox="1"/>
          <p:nvPr/>
        </p:nvSpPr>
        <p:spPr>
          <a:xfrm>
            <a:off x="3155070" y="4748230"/>
            <a:ext cx="3180545" cy="738623"/>
          </a:xfrm>
          <a:prstGeom prst="rect">
            <a:avLst/>
          </a:prstGeom>
          <a:noFill/>
          <a:ln>
            <a:noFill/>
          </a:ln>
        </p:spPr>
        <p:txBody>
          <a:bodyPr spcFirstLastPara="1" wrap="square" lIns="121900" tIns="121900" rIns="121900" bIns="121900" anchor="t" anchorCtr="0">
            <a:spAutoFit/>
          </a:bodyPr>
          <a:lstStyle/>
          <a:p>
            <a:pPr algn="ctr"/>
            <a:r>
              <a:rPr lang="en" sz="1600" b="1" dirty="0"/>
              <a:t>Future Research Question: </a:t>
            </a:r>
            <a:r>
              <a:rPr lang="en" sz="1600" b="1" dirty="0">
                <a:solidFill>
                  <a:srgbClr val="FF0000"/>
                </a:solidFill>
              </a:rPr>
              <a:t>Can we use the same tools?</a:t>
            </a:r>
            <a:endParaRPr sz="1600" b="1" dirty="0">
              <a:solidFill>
                <a:srgbClr val="FF0000"/>
              </a:solidFill>
            </a:endParaRPr>
          </a:p>
        </p:txBody>
      </p:sp>
      <p:sp>
        <p:nvSpPr>
          <p:cNvPr id="21" name="Google Shape;60;p13">
            <a:extLst>
              <a:ext uri="{FF2B5EF4-FFF2-40B4-BE49-F238E27FC236}">
                <a16:creationId xmlns:a16="http://schemas.microsoft.com/office/drawing/2014/main" id="{BAA9340F-99ED-485B-9F28-9B33664659E9}"/>
              </a:ext>
            </a:extLst>
          </p:cNvPr>
          <p:cNvSpPr txBox="1"/>
          <p:nvPr/>
        </p:nvSpPr>
        <p:spPr>
          <a:xfrm>
            <a:off x="423190" y="4761879"/>
            <a:ext cx="2944053" cy="738623"/>
          </a:xfrm>
          <a:prstGeom prst="rect">
            <a:avLst/>
          </a:prstGeom>
          <a:noFill/>
          <a:ln>
            <a:noFill/>
          </a:ln>
        </p:spPr>
        <p:txBody>
          <a:bodyPr spcFirstLastPara="1" wrap="square" lIns="121900" tIns="121900" rIns="121900" bIns="121900" anchor="t" anchorCtr="0">
            <a:spAutoFit/>
          </a:bodyPr>
          <a:lstStyle/>
          <a:p>
            <a:pPr algn="ctr"/>
            <a:r>
              <a:rPr lang="en" sz="1600" dirty="0"/>
              <a:t>Meaningful information about physical processes</a:t>
            </a:r>
            <a:endParaRPr sz="1600" dirty="0"/>
          </a:p>
        </p:txBody>
      </p:sp>
      <p:cxnSp>
        <p:nvCxnSpPr>
          <p:cNvPr id="22" name="Google Shape;61;p13">
            <a:extLst>
              <a:ext uri="{FF2B5EF4-FFF2-40B4-BE49-F238E27FC236}">
                <a16:creationId xmlns:a16="http://schemas.microsoft.com/office/drawing/2014/main" id="{E335E7B2-0DDB-49CA-9731-6849E2B5B09E}"/>
              </a:ext>
            </a:extLst>
          </p:cNvPr>
          <p:cNvCxnSpPr>
            <a:cxnSpLocks/>
            <a:stCxn id="15" idx="2"/>
            <a:endCxn id="21" idx="0"/>
          </p:cNvCxnSpPr>
          <p:nvPr/>
        </p:nvCxnSpPr>
        <p:spPr>
          <a:xfrm flipH="1">
            <a:off x="1895217" y="4292799"/>
            <a:ext cx="1" cy="469080"/>
          </a:xfrm>
          <a:prstGeom prst="straightConnector1">
            <a:avLst/>
          </a:prstGeom>
          <a:noFill/>
          <a:ln w="9525" cap="flat" cmpd="sng">
            <a:solidFill>
              <a:schemeClr val="bg1"/>
            </a:solidFill>
            <a:prstDash val="solid"/>
            <a:round/>
            <a:headEnd type="none" w="med" len="med"/>
            <a:tailEnd type="triangle" w="med" len="med"/>
          </a:ln>
        </p:spPr>
      </p:cxnSp>
      <p:cxnSp>
        <p:nvCxnSpPr>
          <p:cNvPr id="23" name="Google Shape;62;p13">
            <a:extLst>
              <a:ext uri="{FF2B5EF4-FFF2-40B4-BE49-F238E27FC236}">
                <a16:creationId xmlns:a16="http://schemas.microsoft.com/office/drawing/2014/main" id="{A70266CF-067E-4C8A-B58B-A2D1A9FDE1F2}"/>
              </a:ext>
            </a:extLst>
          </p:cNvPr>
          <p:cNvCxnSpPr>
            <a:cxnSpLocks/>
            <a:endCxn id="20" idx="0"/>
          </p:cNvCxnSpPr>
          <p:nvPr/>
        </p:nvCxnSpPr>
        <p:spPr>
          <a:xfrm>
            <a:off x="3403939" y="4255362"/>
            <a:ext cx="1341404" cy="492868"/>
          </a:xfrm>
          <a:prstGeom prst="straightConnector1">
            <a:avLst/>
          </a:prstGeom>
          <a:noFill/>
          <a:ln w="9525" cap="flat" cmpd="sng">
            <a:solidFill>
              <a:schemeClr val="bg1"/>
            </a:solidFill>
            <a:prstDash val="solid"/>
            <a:round/>
            <a:headEnd type="none" w="med" len="med"/>
            <a:tailEnd type="triangle" w="med" len="med"/>
          </a:ln>
        </p:spPr>
      </p:cxnSp>
      <p:cxnSp>
        <p:nvCxnSpPr>
          <p:cNvPr id="27" name="Straight Arrow Connector 26">
            <a:extLst>
              <a:ext uri="{FF2B5EF4-FFF2-40B4-BE49-F238E27FC236}">
                <a16:creationId xmlns:a16="http://schemas.microsoft.com/office/drawing/2014/main" id="{08D3706B-9589-4E5D-8F38-EC9F7906B260}"/>
              </a:ext>
            </a:extLst>
          </p:cNvPr>
          <p:cNvCxnSpPr>
            <a:cxnSpLocks/>
            <a:stCxn id="18" idx="2"/>
          </p:cNvCxnSpPr>
          <p:nvPr/>
        </p:nvCxnSpPr>
        <p:spPr>
          <a:xfrm flipH="1">
            <a:off x="3485490" y="2874595"/>
            <a:ext cx="1174915" cy="70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2F9C21C2-8861-4700-9DBC-D0B34959B10E}"/>
              </a:ext>
            </a:extLst>
          </p:cNvPr>
          <p:cNvSpPr txBox="1"/>
          <p:nvPr/>
        </p:nvSpPr>
        <p:spPr>
          <a:xfrm>
            <a:off x="206222" y="1477760"/>
            <a:ext cx="11134725" cy="584775"/>
          </a:xfrm>
          <a:prstGeom prst="rect">
            <a:avLst/>
          </a:prstGeom>
          <a:noFill/>
        </p:spPr>
        <p:txBody>
          <a:bodyPr wrap="square" rtlCol="0">
            <a:spAutoFit/>
          </a:bodyPr>
          <a:lstStyle/>
          <a:p>
            <a:r>
              <a:rPr lang="en-US" sz="1600" b="0" i="0" dirty="0">
                <a:effectLst/>
                <a:latin typeface="Whitney"/>
              </a:rPr>
              <a:t>Data science is an interdisciplinary field that uses scientific methods, processes, algorithms and systems to extract knowledge and insights from structured and unstructured data</a:t>
            </a:r>
            <a:endParaRPr lang="en-US" sz="1600" dirty="0"/>
          </a:p>
        </p:txBody>
      </p:sp>
      <p:sp>
        <p:nvSpPr>
          <p:cNvPr id="32" name="Title 1">
            <a:extLst>
              <a:ext uri="{FF2B5EF4-FFF2-40B4-BE49-F238E27FC236}">
                <a16:creationId xmlns:a16="http://schemas.microsoft.com/office/drawing/2014/main" id="{5E10C667-56E1-4865-9F69-5DF42FD8B8BD}"/>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Future research possibilities </a:t>
            </a:r>
            <a:endParaRPr lang="en-US" dirty="0"/>
          </a:p>
        </p:txBody>
      </p:sp>
    </p:spTree>
    <p:extLst>
      <p:ext uri="{BB962C8B-B14F-4D97-AF65-F5344CB8AC3E}">
        <p14:creationId xmlns:p14="http://schemas.microsoft.com/office/powerpoint/2010/main" val="3484175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4794653-2CCF-43D8-9DA1-E6468D9D94DA}"/>
              </a:ext>
            </a:extLst>
          </p:cNvPr>
          <p:cNvGrpSpPr/>
          <p:nvPr/>
        </p:nvGrpSpPr>
        <p:grpSpPr>
          <a:xfrm>
            <a:off x="6096000" y="2344271"/>
            <a:ext cx="6096000" cy="4584849"/>
            <a:chOff x="6956022" y="2344271"/>
            <a:chExt cx="5030927" cy="3576429"/>
          </a:xfrm>
        </p:grpSpPr>
        <p:pic>
          <p:nvPicPr>
            <p:cNvPr id="1026" name="Picture 2">
              <a:extLst>
                <a:ext uri="{FF2B5EF4-FFF2-40B4-BE49-F238E27FC236}">
                  <a16:creationId xmlns:a16="http://schemas.microsoft.com/office/drawing/2014/main" id="{1736A780-17A4-4FE4-BCAF-854701204C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6022" y="2344271"/>
              <a:ext cx="5030927" cy="357642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AF1B46E-7186-4364-895A-84AB22B987D4}"/>
                </a:ext>
              </a:extLst>
            </p:cNvPr>
            <p:cNvSpPr txBox="1"/>
            <p:nvPr/>
          </p:nvSpPr>
          <p:spPr>
            <a:xfrm>
              <a:off x="8010698" y="5274369"/>
              <a:ext cx="3147015" cy="646331"/>
            </a:xfrm>
            <a:prstGeom prst="rect">
              <a:avLst/>
            </a:prstGeom>
            <a:noFill/>
          </p:spPr>
          <p:txBody>
            <a:bodyPr wrap="none" rtlCol="0">
              <a:spAutoFit/>
            </a:bodyPr>
            <a:lstStyle/>
            <a:p>
              <a:pPr algn="ctr"/>
              <a:r>
                <a:rPr lang="en-US" b="0" i="0" dirty="0">
                  <a:solidFill>
                    <a:schemeClr val="bg2"/>
                  </a:solidFill>
                  <a:effectLst/>
                  <a:latin typeface="Whitney"/>
                </a:rPr>
                <a:t>Relational </a:t>
              </a:r>
              <a:r>
                <a:rPr lang="en-US" dirty="0">
                  <a:solidFill>
                    <a:schemeClr val="bg2"/>
                  </a:solidFill>
                  <a:latin typeface="Whitney"/>
                </a:rPr>
                <a:t>network </a:t>
              </a:r>
              <a:br>
                <a:rPr lang="en-US" dirty="0">
                  <a:solidFill>
                    <a:schemeClr val="bg2"/>
                  </a:solidFill>
                  <a:latin typeface="Whitney"/>
                </a:rPr>
              </a:br>
              <a:r>
                <a:rPr lang="en-US" b="0" i="0" dirty="0">
                  <a:solidFill>
                    <a:schemeClr val="bg2"/>
                  </a:solidFill>
                  <a:effectLst/>
                  <a:latin typeface="Whitney"/>
                </a:rPr>
                <a:t>W = Words ; S = Subject Header</a:t>
              </a:r>
              <a:endParaRPr lang="en-US" dirty="0">
                <a:solidFill>
                  <a:schemeClr val="bg2"/>
                </a:solidFill>
              </a:endParaRPr>
            </a:p>
          </p:txBody>
        </p:sp>
      </p:grpSp>
      <p:sp>
        <p:nvSpPr>
          <p:cNvPr id="33" name="Google Shape;54;p13">
            <a:extLst>
              <a:ext uri="{FF2B5EF4-FFF2-40B4-BE49-F238E27FC236}">
                <a16:creationId xmlns:a16="http://schemas.microsoft.com/office/drawing/2014/main" id="{BA3954A9-FEC7-4BF3-9343-E7BA009412EE}"/>
              </a:ext>
            </a:extLst>
          </p:cNvPr>
          <p:cNvSpPr txBox="1"/>
          <p:nvPr/>
        </p:nvSpPr>
        <p:spPr>
          <a:xfrm>
            <a:off x="99755" y="3554176"/>
            <a:ext cx="3590925" cy="738623"/>
          </a:xfrm>
          <a:prstGeom prst="rect">
            <a:avLst/>
          </a:prstGeom>
          <a:noFill/>
          <a:ln>
            <a:noFill/>
          </a:ln>
        </p:spPr>
        <p:txBody>
          <a:bodyPr spcFirstLastPara="1" wrap="square" lIns="121900" tIns="121900" rIns="121900" bIns="121900" anchor="t" anchorCtr="0">
            <a:spAutoFit/>
          </a:bodyPr>
          <a:lstStyle/>
          <a:p>
            <a:pPr algn="ctr"/>
            <a:r>
              <a:rPr lang="en" sz="1600" dirty="0"/>
              <a:t>Chemometrics, genomic, proteomic, </a:t>
            </a:r>
            <a:endParaRPr sz="1600" dirty="0"/>
          </a:p>
          <a:p>
            <a:pPr algn="ctr"/>
            <a:r>
              <a:rPr lang="en" sz="1600" dirty="0"/>
              <a:t>and metabolomic clustering tools</a:t>
            </a:r>
            <a:endParaRPr sz="1600" dirty="0"/>
          </a:p>
        </p:txBody>
      </p:sp>
      <p:sp>
        <p:nvSpPr>
          <p:cNvPr id="34" name="Google Shape;55;p13">
            <a:extLst>
              <a:ext uri="{FF2B5EF4-FFF2-40B4-BE49-F238E27FC236}">
                <a16:creationId xmlns:a16="http://schemas.microsoft.com/office/drawing/2014/main" id="{08B5EAC4-B9B7-4658-9B30-C0E710D432C5}"/>
              </a:ext>
            </a:extLst>
          </p:cNvPr>
          <p:cNvSpPr txBox="1"/>
          <p:nvPr/>
        </p:nvSpPr>
        <p:spPr>
          <a:xfrm>
            <a:off x="488879" y="2403003"/>
            <a:ext cx="2812677" cy="738623"/>
          </a:xfrm>
          <a:prstGeom prst="rect">
            <a:avLst/>
          </a:prstGeom>
          <a:noFill/>
          <a:ln>
            <a:noFill/>
          </a:ln>
        </p:spPr>
        <p:txBody>
          <a:bodyPr spcFirstLastPara="1" wrap="square" lIns="121900" tIns="121900" rIns="121900" bIns="121900" anchor="t" anchorCtr="0">
            <a:spAutoFit/>
          </a:bodyPr>
          <a:lstStyle/>
          <a:p>
            <a:pPr algn="ctr"/>
            <a:r>
              <a:rPr lang="en" sz="1600" dirty="0"/>
              <a:t>Numerical and Categorical Metadata</a:t>
            </a:r>
            <a:endParaRPr sz="1600" dirty="0"/>
          </a:p>
        </p:txBody>
      </p:sp>
      <p:cxnSp>
        <p:nvCxnSpPr>
          <p:cNvPr id="35" name="Google Shape;56;p13">
            <a:extLst>
              <a:ext uri="{FF2B5EF4-FFF2-40B4-BE49-F238E27FC236}">
                <a16:creationId xmlns:a16="http://schemas.microsoft.com/office/drawing/2014/main" id="{B0A67D4B-35AE-42CE-9EF8-F6E49F02EE76}"/>
              </a:ext>
            </a:extLst>
          </p:cNvPr>
          <p:cNvCxnSpPr>
            <a:cxnSpLocks/>
            <a:stCxn id="34" idx="2"/>
            <a:endCxn id="33" idx="0"/>
          </p:cNvCxnSpPr>
          <p:nvPr/>
        </p:nvCxnSpPr>
        <p:spPr>
          <a:xfrm>
            <a:off x="1895218" y="3141626"/>
            <a:ext cx="0" cy="412550"/>
          </a:xfrm>
          <a:prstGeom prst="straightConnector1">
            <a:avLst/>
          </a:prstGeom>
          <a:noFill/>
          <a:ln w="9525" cap="flat" cmpd="sng">
            <a:solidFill>
              <a:schemeClr val="bg1"/>
            </a:solidFill>
            <a:prstDash val="solid"/>
            <a:round/>
            <a:headEnd type="none" w="med" len="med"/>
            <a:tailEnd type="triangle" w="med" len="med"/>
          </a:ln>
        </p:spPr>
      </p:cxnSp>
      <p:sp>
        <p:nvSpPr>
          <p:cNvPr id="36" name="Google Shape;57;p13">
            <a:extLst>
              <a:ext uri="{FF2B5EF4-FFF2-40B4-BE49-F238E27FC236}">
                <a16:creationId xmlns:a16="http://schemas.microsoft.com/office/drawing/2014/main" id="{4E4A24D7-C7B2-4E47-BDFA-CCF29483465F}"/>
              </a:ext>
            </a:extLst>
          </p:cNvPr>
          <p:cNvSpPr txBox="1"/>
          <p:nvPr/>
        </p:nvSpPr>
        <p:spPr>
          <a:xfrm>
            <a:off x="3598530" y="2382193"/>
            <a:ext cx="2123749" cy="492402"/>
          </a:xfrm>
          <a:prstGeom prst="rect">
            <a:avLst/>
          </a:prstGeom>
          <a:noFill/>
          <a:ln>
            <a:noFill/>
          </a:ln>
        </p:spPr>
        <p:txBody>
          <a:bodyPr spcFirstLastPara="1" wrap="square" lIns="121900" tIns="121900" rIns="121900" bIns="121900" anchor="t" anchorCtr="0">
            <a:spAutoFit/>
          </a:bodyPr>
          <a:lstStyle/>
          <a:p>
            <a:pPr algn="ctr"/>
            <a:r>
              <a:rPr lang="en" sz="1600" dirty="0"/>
              <a:t>Emails and Words</a:t>
            </a:r>
            <a:endParaRPr sz="1600" dirty="0"/>
          </a:p>
        </p:txBody>
      </p:sp>
      <p:sp>
        <p:nvSpPr>
          <p:cNvPr id="37" name="Google Shape;59;p13">
            <a:extLst>
              <a:ext uri="{FF2B5EF4-FFF2-40B4-BE49-F238E27FC236}">
                <a16:creationId xmlns:a16="http://schemas.microsoft.com/office/drawing/2014/main" id="{C02DDF97-40BF-47A3-A50C-C002129D178F}"/>
              </a:ext>
            </a:extLst>
          </p:cNvPr>
          <p:cNvSpPr txBox="1"/>
          <p:nvPr/>
        </p:nvSpPr>
        <p:spPr>
          <a:xfrm>
            <a:off x="3155070" y="4748230"/>
            <a:ext cx="3180545" cy="738623"/>
          </a:xfrm>
          <a:prstGeom prst="rect">
            <a:avLst/>
          </a:prstGeom>
          <a:noFill/>
          <a:ln>
            <a:noFill/>
          </a:ln>
        </p:spPr>
        <p:txBody>
          <a:bodyPr spcFirstLastPara="1" wrap="square" lIns="121900" tIns="121900" rIns="121900" bIns="121900" anchor="t" anchorCtr="0">
            <a:spAutoFit/>
          </a:bodyPr>
          <a:lstStyle/>
          <a:p>
            <a:pPr algn="ctr"/>
            <a:r>
              <a:rPr lang="en" sz="1600" b="1" dirty="0"/>
              <a:t>Future Research Question: </a:t>
            </a:r>
            <a:r>
              <a:rPr lang="en" sz="1600" b="1" dirty="0">
                <a:solidFill>
                  <a:srgbClr val="FF0000"/>
                </a:solidFill>
              </a:rPr>
              <a:t>Can we use the same tools?</a:t>
            </a:r>
            <a:endParaRPr sz="1600" b="1" dirty="0">
              <a:solidFill>
                <a:srgbClr val="FF0000"/>
              </a:solidFill>
            </a:endParaRPr>
          </a:p>
        </p:txBody>
      </p:sp>
      <p:sp>
        <p:nvSpPr>
          <p:cNvPr id="38" name="Google Shape;60;p13">
            <a:extLst>
              <a:ext uri="{FF2B5EF4-FFF2-40B4-BE49-F238E27FC236}">
                <a16:creationId xmlns:a16="http://schemas.microsoft.com/office/drawing/2014/main" id="{0E1BE567-DFA8-400B-85A4-56B03F51AC5F}"/>
              </a:ext>
            </a:extLst>
          </p:cNvPr>
          <p:cNvSpPr txBox="1"/>
          <p:nvPr/>
        </p:nvSpPr>
        <p:spPr>
          <a:xfrm>
            <a:off x="423190" y="4761879"/>
            <a:ext cx="2944053" cy="738623"/>
          </a:xfrm>
          <a:prstGeom prst="rect">
            <a:avLst/>
          </a:prstGeom>
          <a:noFill/>
          <a:ln>
            <a:noFill/>
          </a:ln>
        </p:spPr>
        <p:txBody>
          <a:bodyPr spcFirstLastPara="1" wrap="square" lIns="121900" tIns="121900" rIns="121900" bIns="121900" anchor="t" anchorCtr="0">
            <a:spAutoFit/>
          </a:bodyPr>
          <a:lstStyle/>
          <a:p>
            <a:pPr algn="ctr"/>
            <a:r>
              <a:rPr lang="en" sz="1600" dirty="0"/>
              <a:t>Meaningful information about physical processes</a:t>
            </a:r>
            <a:endParaRPr sz="1600" dirty="0"/>
          </a:p>
        </p:txBody>
      </p:sp>
      <p:cxnSp>
        <p:nvCxnSpPr>
          <p:cNvPr id="39" name="Google Shape;61;p13">
            <a:extLst>
              <a:ext uri="{FF2B5EF4-FFF2-40B4-BE49-F238E27FC236}">
                <a16:creationId xmlns:a16="http://schemas.microsoft.com/office/drawing/2014/main" id="{D9F4849E-F734-46DC-A0F3-0684CFFE04BE}"/>
              </a:ext>
            </a:extLst>
          </p:cNvPr>
          <p:cNvCxnSpPr>
            <a:cxnSpLocks/>
            <a:stCxn id="33" idx="2"/>
            <a:endCxn id="38" idx="0"/>
          </p:cNvCxnSpPr>
          <p:nvPr/>
        </p:nvCxnSpPr>
        <p:spPr>
          <a:xfrm flipH="1">
            <a:off x="1895217" y="4292799"/>
            <a:ext cx="1" cy="469080"/>
          </a:xfrm>
          <a:prstGeom prst="straightConnector1">
            <a:avLst/>
          </a:prstGeom>
          <a:noFill/>
          <a:ln w="9525" cap="flat" cmpd="sng">
            <a:solidFill>
              <a:schemeClr val="bg1"/>
            </a:solidFill>
            <a:prstDash val="solid"/>
            <a:round/>
            <a:headEnd type="none" w="med" len="med"/>
            <a:tailEnd type="triangle" w="med" len="med"/>
          </a:ln>
        </p:spPr>
      </p:cxnSp>
      <p:cxnSp>
        <p:nvCxnSpPr>
          <p:cNvPr id="40" name="Google Shape;62;p13">
            <a:extLst>
              <a:ext uri="{FF2B5EF4-FFF2-40B4-BE49-F238E27FC236}">
                <a16:creationId xmlns:a16="http://schemas.microsoft.com/office/drawing/2014/main" id="{4D101668-2DDE-46B4-8DB4-19C00CC9E035}"/>
              </a:ext>
            </a:extLst>
          </p:cNvPr>
          <p:cNvCxnSpPr>
            <a:cxnSpLocks/>
            <a:endCxn id="37" idx="0"/>
          </p:cNvCxnSpPr>
          <p:nvPr/>
        </p:nvCxnSpPr>
        <p:spPr>
          <a:xfrm>
            <a:off x="3403939" y="4255362"/>
            <a:ext cx="1341404" cy="492868"/>
          </a:xfrm>
          <a:prstGeom prst="straightConnector1">
            <a:avLst/>
          </a:prstGeom>
          <a:noFill/>
          <a:ln w="9525" cap="flat" cmpd="sng">
            <a:solidFill>
              <a:schemeClr val="bg1"/>
            </a:solidFill>
            <a:prstDash val="solid"/>
            <a:round/>
            <a:headEnd type="none" w="med" len="med"/>
            <a:tailEnd type="triangle" w="med" len="med"/>
          </a:ln>
        </p:spPr>
      </p:cxnSp>
      <p:cxnSp>
        <p:nvCxnSpPr>
          <p:cNvPr id="41" name="Straight Arrow Connector 40">
            <a:extLst>
              <a:ext uri="{FF2B5EF4-FFF2-40B4-BE49-F238E27FC236}">
                <a16:creationId xmlns:a16="http://schemas.microsoft.com/office/drawing/2014/main" id="{400B41D4-87D2-4D99-9029-87ABD0AF9246}"/>
              </a:ext>
            </a:extLst>
          </p:cNvPr>
          <p:cNvCxnSpPr>
            <a:cxnSpLocks/>
            <a:stCxn id="36" idx="2"/>
          </p:cNvCxnSpPr>
          <p:nvPr/>
        </p:nvCxnSpPr>
        <p:spPr>
          <a:xfrm flipH="1">
            <a:off x="3485490" y="2874595"/>
            <a:ext cx="1174915" cy="7034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B286F7CA-1B82-4187-B624-F2FF584741ED}"/>
              </a:ext>
            </a:extLst>
          </p:cNvPr>
          <p:cNvSpPr txBox="1"/>
          <p:nvPr/>
        </p:nvSpPr>
        <p:spPr>
          <a:xfrm>
            <a:off x="206222" y="1477760"/>
            <a:ext cx="11134725" cy="584775"/>
          </a:xfrm>
          <a:prstGeom prst="rect">
            <a:avLst/>
          </a:prstGeom>
          <a:noFill/>
        </p:spPr>
        <p:txBody>
          <a:bodyPr wrap="square" rtlCol="0">
            <a:spAutoFit/>
          </a:bodyPr>
          <a:lstStyle/>
          <a:p>
            <a:r>
              <a:rPr lang="en-US" sz="1600" b="0" i="0" dirty="0">
                <a:effectLst/>
                <a:latin typeface="Whitney"/>
              </a:rPr>
              <a:t>Data science is an interdisciplinary field that uses scientific methods, processes, algorithms and systems to extract knowledge and insights from structured and unstructured data</a:t>
            </a:r>
            <a:endParaRPr lang="en-US" sz="1600" dirty="0"/>
          </a:p>
        </p:txBody>
      </p:sp>
      <p:sp>
        <p:nvSpPr>
          <p:cNvPr id="45" name="Title 1">
            <a:extLst>
              <a:ext uri="{FF2B5EF4-FFF2-40B4-BE49-F238E27FC236}">
                <a16:creationId xmlns:a16="http://schemas.microsoft.com/office/drawing/2014/main" id="{FF52710E-F9C9-4086-80C3-D7263141D943}"/>
              </a:ext>
            </a:extLst>
          </p:cNvPr>
          <p:cNvSpPr txBox="1">
            <a:spLocks/>
          </p:cNvSpPr>
          <p:nvPr/>
        </p:nvSpPr>
        <p:spPr>
          <a:xfrm>
            <a:off x="829734" y="7620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Conclusion: </a:t>
            </a:r>
            <a:r>
              <a:rPr lang="en-US" sz="2400" dirty="0">
                <a:solidFill>
                  <a:schemeClr val="tx1"/>
                </a:solidFill>
              </a:rPr>
              <a:t>Future research possibilities </a:t>
            </a:r>
            <a:endParaRPr lang="en-US" dirty="0"/>
          </a:p>
        </p:txBody>
      </p:sp>
    </p:spTree>
    <p:extLst>
      <p:ext uri="{BB962C8B-B14F-4D97-AF65-F5344CB8AC3E}">
        <p14:creationId xmlns:p14="http://schemas.microsoft.com/office/powerpoint/2010/main" val="504725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6AB3D-3B41-42BC-8729-3B9532C4CBC0}"/>
              </a:ext>
            </a:extLst>
          </p:cNvPr>
          <p:cNvSpPr>
            <a:spLocks noGrp="1"/>
          </p:cNvSpPr>
          <p:nvPr>
            <p:ph type="title"/>
          </p:nvPr>
        </p:nvSpPr>
        <p:spPr/>
        <p:txBody>
          <a:bodyPr/>
          <a:lstStyle/>
          <a:p>
            <a:pPr algn="ctr"/>
            <a:r>
              <a:rPr lang="en-US" dirty="0">
                <a:solidFill>
                  <a:srgbClr val="FF0000"/>
                </a:solidFill>
              </a:rPr>
              <a:t>T</a:t>
            </a:r>
            <a:r>
              <a:rPr lang="en-US" dirty="0">
                <a:solidFill>
                  <a:srgbClr val="00B0F0"/>
                </a:solidFill>
              </a:rPr>
              <a:t>hank you</a:t>
            </a:r>
          </a:p>
        </p:txBody>
      </p:sp>
      <p:sp>
        <p:nvSpPr>
          <p:cNvPr id="3" name="TextBox 2">
            <a:extLst>
              <a:ext uri="{FF2B5EF4-FFF2-40B4-BE49-F238E27FC236}">
                <a16:creationId xmlns:a16="http://schemas.microsoft.com/office/drawing/2014/main" id="{2C3757FA-BCCD-4C6A-80A6-C513BA66AA22}"/>
              </a:ext>
            </a:extLst>
          </p:cNvPr>
          <p:cNvSpPr txBox="1"/>
          <p:nvPr/>
        </p:nvSpPr>
        <p:spPr>
          <a:xfrm>
            <a:off x="0" y="1951672"/>
            <a:ext cx="12125325" cy="1477328"/>
          </a:xfrm>
          <a:prstGeom prst="rect">
            <a:avLst/>
          </a:prstGeom>
          <a:noFill/>
        </p:spPr>
        <p:txBody>
          <a:bodyPr wrap="square" rtlCol="0">
            <a:spAutoFit/>
          </a:bodyPr>
          <a:lstStyle/>
          <a:p>
            <a:r>
              <a:rPr lang="en-US" dirty="0"/>
              <a:t>Huge thanks go out to:</a:t>
            </a:r>
          </a:p>
          <a:p>
            <a:pPr marL="285750" indent="-285750">
              <a:buFont typeface="Arial" panose="020B0604020202020204" pitchFamily="34" charset="0"/>
              <a:buChar char="•"/>
            </a:pPr>
            <a:r>
              <a:rPr lang="en-US" dirty="0"/>
              <a:t>Prof. Bill Erdly for being my faculty advisor on this project.</a:t>
            </a:r>
          </a:p>
          <a:p>
            <a:pPr marL="285750" indent="-285750">
              <a:buFont typeface="Arial" panose="020B0604020202020204" pitchFamily="34" charset="0"/>
              <a:buChar char="•"/>
            </a:pPr>
            <a:r>
              <a:rPr lang="en-US" dirty="0"/>
              <a:t>Dr. Luke Marney for being the project’s sponsor and primary stake holder.</a:t>
            </a:r>
          </a:p>
          <a:p>
            <a:pPr marL="285750" indent="-285750">
              <a:buFont typeface="Arial" panose="020B0604020202020204" pitchFamily="34" charset="0"/>
              <a:buChar char="•"/>
            </a:pPr>
            <a:r>
              <a:rPr lang="en-US" dirty="0"/>
              <a:t>The UWB CSS dept. faculty and staff for providing the education that allowed me to be here today.</a:t>
            </a:r>
          </a:p>
          <a:p>
            <a:pPr marL="285750" indent="-285750">
              <a:buFont typeface="Arial" panose="020B0604020202020204" pitchFamily="34" charset="0"/>
              <a:buChar char="•"/>
            </a:pPr>
            <a:r>
              <a:rPr lang="en-US" dirty="0"/>
              <a:t>Kiera Peters for being greatest moral supporter throughout my college career as well as this project.</a:t>
            </a:r>
          </a:p>
        </p:txBody>
      </p:sp>
    </p:spTree>
    <p:extLst>
      <p:ext uri="{BB962C8B-B14F-4D97-AF65-F5344CB8AC3E}">
        <p14:creationId xmlns:p14="http://schemas.microsoft.com/office/powerpoint/2010/main" val="35326785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BD5B4-CFD2-4C1D-B158-0D505B83CDEC}"/>
              </a:ext>
            </a:extLst>
          </p:cNvPr>
          <p:cNvPicPr>
            <a:picLocks noChangeAspect="1"/>
          </p:cNvPicPr>
          <p:nvPr/>
        </p:nvPicPr>
        <p:blipFill>
          <a:blip r:embed="rId2"/>
          <a:stretch>
            <a:fillRect/>
          </a:stretch>
        </p:blipFill>
        <p:spPr>
          <a:xfrm>
            <a:off x="952500" y="0"/>
            <a:ext cx="10287000" cy="6858000"/>
          </a:xfrm>
          <a:prstGeom prst="rect">
            <a:avLst/>
          </a:prstGeom>
        </p:spPr>
      </p:pic>
    </p:spTree>
    <p:extLst>
      <p:ext uri="{BB962C8B-B14F-4D97-AF65-F5344CB8AC3E}">
        <p14:creationId xmlns:p14="http://schemas.microsoft.com/office/powerpoint/2010/main" val="2961287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3152-BF6C-4E90-8466-BC7428C2802E}"/>
              </a:ext>
            </a:extLst>
          </p:cNvPr>
          <p:cNvSpPr>
            <a:spLocks noGrp="1"/>
          </p:cNvSpPr>
          <p:nvPr>
            <p:ph type="title"/>
          </p:nvPr>
        </p:nvSpPr>
        <p:spPr>
          <a:xfrm>
            <a:off x="1465026" y="1261719"/>
            <a:ext cx="9603275" cy="513293"/>
          </a:xfrm>
        </p:spPr>
        <p:txBody>
          <a:bodyPr>
            <a:noAutofit/>
          </a:bodyPr>
          <a:lstStyle/>
          <a:p>
            <a:r>
              <a:rPr lang="en-US" sz="3600" cap="none" dirty="0"/>
              <a:t>Citations</a:t>
            </a:r>
          </a:p>
        </p:txBody>
      </p:sp>
      <p:sp>
        <p:nvSpPr>
          <p:cNvPr id="3" name="TextBox 2">
            <a:extLst>
              <a:ext uri="{FF2B5EF4-FFF2-40B4-BE49-F238E27FC236}">
                <a16:creationId xmlns:a16="http://schemas.microsoft.com/office/drawing/2014/main" id="{706D87F8-5986-4DF2-B3AE-F4765ABF73F1}"/>
              </a:ext>
            </a:extLst>
          </p:cNvPr>
          <p:cNvSpPr txBox="1"/>
          <p:nvPr/>
        </p:nvSpPr>
        <p:spPr>
          <a:xfrm>
            <a:off x="149548" y="2009724"/>
            <a:ext cx="11842427" cy="3970318"/>
          </a:xfrm>
          <a:prstGeom prst="rect">
            <a:avLst/>
          </a:prstGeom>
          <a:noFill/>
        </p:spPr>
        <p:txBody>
          <a:bodyPr wrap="square" rtlCol="0">
            <a:spAutoFit/>
          </a:bodyPr>
          <a:lstStyle/>
          <a:p>
            <a:r>
              <a:rPr lang="en-US" sz="1400" dirty="0"/>
              <a:t>Soya Park, Amy X. Zhang, Luke S. Murray, and David R. Karger.  2019. </a:t>
            </a:r>
          </a:p>
          <a:p>
            <a:r>
              <a:rPr lang="en-US" sz="1400" dirty="0"/>
              <a:t>	Opportunities for Automating Email Processing: A Need-Finding Study. </a:t>
            </a:r>
          </a:p>
          <a:p>
            <a:r>
              <a:rPr lang="en-US" sz="1400" dirty="0"/>
              <a:t>	Proceedings of the 2019 CHI Conference on Human Factors in Computing Systems.</a:t>
            </a:r>
          </a:p>
          <a:p>
            <a:r>
              <a:rPr lang="en-US" sz="1400" dirty="0"/>
              <a:t>	Association for Computing Machinery, New York, NY, USA, Paper 374, 1–12. </a:t>
            </a:r>
          </a:p>
          <a:p>
            <a:r>
              <a:rPr lang="en-US" sz="1400" dirty="0"/>
              <a:t>	DOI: </a:t>
            </a:r>
            <a:r>
              <a:rPr lang="en-US" sz="1400" dirty="0">
                <a:hlinkClick r:id="rId2"/>
              </a:rPr>
              <a:t>https://doi.org/10.1145/3290605.3300604</a:t>
            </a:r>
            <a:endParaRPr lang="en-US" sz="1400" dirty="0"/>
          </a:p>
          <a:p>
            <a:endParaRPr lang="en-US" sz="1400" dirty="0"/>
          </a:p>
          <a:p>
            <a:r>
              <a:rPr lang="en-US" sz="1400" dirty="0"/>
              <a:t>Bahareh </a:t>
            </a:r>
            <a:r>
              <a:rPr lang="en-US" sz="1400" dirty="0" err="1"/>
              <a:t>Sarrafzadeh</a:t>
            </a:r>
            <a:r>
              <a:rPr lang="en-US" sz="1400" dirty="0"/>
              <a:t>, Ahmed Hassan </a:t>
            </a:r>
            <a:r>
              <a:rPr lang="en-US" sz="1400" dirty="0" err="1"/>
              <a:t>Awadallah</a:t>
            </a:r>
            <a:r>
              <a:rPr lang="en-US" sz="1400" dirty="0"/>
              <a:t>, Christopher H. Lin, Chia-Jung Lee, Milad </a:t>
            </a:r>
            <a:r>
              <a:rPr lang="en-US" sz="1400" dirty="0" err="1"/>
              <a:t>Shokouhi</a:t>
            </a:r>
            <a:r>
              <a:rPr lang="en-US" sz="1400" dirty="0"/>
              <a:t>, and Susan T. </a:t>
            </a:r>
            <a:r>
              <a:rPr lang="en-US" sz="1400" dirty="0" err="1"/>
              <a:t>Dumais</a:t>
            </a:r>
            <a:r>
              <a:rPr lang="en-US" sz="1400" dirty="0"/>
              <a:t>. 2019. </a:t>
            </a:r>
          </a:p>
          <a:p>
            <a:r>
              <a:rPr lang="en-US" sz="1400" dirty="0"/>
              <a:t>	Characterizing and Predicting Email Deferral Behavior. </a:t>
            </a:r>
          </a:p>
          <a:p>
            <a:r>
              <a:rPr lang="en-US" sz="1400" dirty="0"/>
              <a:t>	Proceedings of the Twelfth ACM International Conference on Web Search and Data Mining WSDM ‘19. </a:t>
            </a:r>
          </a:p>
          <a:p>
            <a:r>
              <a:rPr lang="en-US" sz="1400" dirty="0"/>
              <a:t>	Association for Computing Machinery, New York, NY, USA, 627–635. </a:t>
            </a:r>
          </a:p>
          <a:p>
            <a:r>
              <a:rPr lang="en-US" sz="1400" dirty="0"/>
              <a:t>	DOI: </a:t>
            </a:r>
            <a:r>
              <a:rPr lang="en-US" sz="1400" dirty="0">
                <a:hlinkClick r:id="rId3"/>
              </a:rPr>
              <a:t>https://doi.org/10.1145/3289600.3291028</a:t>
            </a:r>
            <a:br>
              <a:rPr lang="en-US" sz="1400" dirty="0"/>
            </a:br>
            <a:endParaRPr lang="en-US" sz="1400" dirty="0"/>
          </a:p>
          <a:p>
            <a:r>
              <a:rPr lang="en-US" sz="1400" dirty="0"/>
              <a:t>Scerri, Simon &amp; </a:t>
            </a:r>
            <a:r>
              <a:rPr lang="en-US" sz="1400" dirty="0" err="1"/>
              <a:t>Gossen</a:t>
            </a:r>
            <a:r>
              <a:rPr lang="en-US" sz="1400" dirty="0"/>
              <a:t>, Gerhard &amp; Davis, Brian &amp; </a:t>
            </a:r>
            <a:r>
              <a:rPr lang="en-US" sz="1400" dirty="0" err="1"/>
              <a:t>Handschuh</a:t>
            </a:r>
            <a:r>
              <a:rPr lang="en-US" sz="1400" dirty="0"/>
              <a:t>, Siegfried.</a:t>
            </a:r>
          </a:p>
          <a:p>
            <a:r>
              <a:rPr lang="en-US" sz="1400" dirty="0"/>
              <a:t>	2010.</a:t>
            </a:r>
          </a:p>
          <a:p>
            <a:r>
              <a:rPr lang="en-US" sz="1400" dirty="0"/>
              <a:t>	Classifying Action Items for Semantic Email.</a:t>
            </a:r>
          </a:p>
          <a:p>
            <a:r>
              <a:rPr lang="en-US" sz="1400" dirty="0"/>
              <a:t>	Retrieved from </a:t>
            </a:r>
            <a:r>
              <a:rPr lang="en-US" sz="1400" dirty="0">
                <a:hlinkClick r:id="rId4"/>
              </a:rPr>
              <a:t>https://www.researchgate.net/publication/220746717_Classifying_Action_Items_for_Semantic_Email</a:t>
            </a:r>
            <a:endParaRPr lang="en-US" sz="1400" dirty="0"/>
          </a:p>
          <a:p>
            <a:r>
              <a:rPr lang="en-US" sz="1400" dirty="0"/>
              <a:t>	Retrieved on March 20, 2021</a:t>
            </a:r>
          </a:p>
          <a:p>
            <a:endParaRPr lang="en-US" sz="1400" dirty="0"/>
          </a:p>
        </p:txBody>
      </p:sp>
    </p:spTree>
    <p:extLst>
      <p:ext uri="{BB962C8B-B14F-4D97-AF65-F5344CB8AC3E}">
        <p14:creationId xmlns:p14="http://schemas.microsoft.com/office/powerpoint/2010/main" val="2856586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227E4-0745-4512-83FE-E214B809931F}"/>
              </a:ext>
            </a:extLst>
          </p:cNvPr>
          <p:cNvSpPr>
            <a:spLocks noGrp="1"/>
          </p:cNvSpPr>
          <p:nvPr>
            <p:ph type="title"/>
          </p:nvPr>
        </p:nvSpPr>
        <p:spPr/>
        <p:txBody>
          <a:bodyPr/>
          <a:lstStyle/>
          <a:p>
            <a:r>
              <a:rPr lang="en-US" dirty="0"/>
              <a:t>Full link addresses</a:t>
            </a:r>
          </a:p>
        </p:txBody>
      </p:sp>
      <p:sp>
        <p:nvSpPr>
          <p:cNvPr id="3" name="TextBox 2">
            <a:extLst>
              <a:ext uri="{FF2B5EF4-FFF2-40B4-BE49-F238E27FC236}">
                <a16:creationId xmlns:a16="http://schemas.microsoft.com/office/drawing/2014/main" id="{9CB1F472-6E9F-42DD-94C3-63EEF0EBC221}"/>
              </a:ext>
            </a:extLst>
          </p:cNvPr>
          <p:cNvSpPr txBox="1"/>
          <p:nvPr/>
        </p:nvSpPr>
        <p:spPr>
          <a:xfrm>
            <a:off x="0" y="2011680"/>
            <a:ext cx="8097217" cy="1815882"/>
          </a:xfrm>
          <a:prstGeom prst="rect">
            <a:avLst/>
          </a:prstGeom>
          <a:noFill/>
        </p:spPr>
        <p:txBody>
          <a:bodyPr wrap="none" rtlCol="0">
            <a:spAutoFit/>
          </a:bodyPr>
          <a:lstStyle/>
          <a:p>
            <a:r>
              <a:rPr lang="en-US" sz="1400" dirty="0"/>
              <a:t>NLTK: Natural Language Toolkit for Python   		</a:t>
            </a:r>
            <a:r>
              <a:rPr lang="en-US" sz="1400" dirty="0">
                <a:hlinkClick r:id="rId2"/>
              </a:rPr>
              <a:t>https://www.nltk.org/</a:t>
            </a:r>
            <a:endParaRPr lang="en-US" sz="1400" dirty="0"/>
          </a:p>
          <a:p>
            <a:r>
              <a:rPr lang="en-US" sz="1400" dirty="0"/>
              <a:t>SQLite								</a:t>
            </a:r>
            <a:r>
              <a:rPr lang="en-US" sz="1400" dirty="0">
                <a:hlinkClick r:id="rId3"/>
              </a:rPr>
              <a:t>https://www.sqlite.org/index.html</a:t>
            </a:r>
            <a:endParaRPr lang="en-US" sz="1400" dirty="0"/>
          </a:p>
          <a:p>
            <a:r>
              <a:rPr lang="en-US" sz="1400" dirty="0"/>
              <a:t>Doit 									</a:t>
            </a:r>
            <a:r>
              <a:rPr lang="en-US" sz="1400" dirty="0">
                <a:hlinkClick r:id="rId4"/>
              </a:rPr>
              <a:t>https://pydoit.org/</a:t>
            </a:r>
            <a:endParaRPr lang="en-US" sz="1400" dirty="0"/>
          </a:p>
          <a:p>
            <a:r>
              <a:rPr lang="en-US" sz="1400" dirty="0"/>
              <a:t>Pandas 								</a:t>
            </a:r>
            <a:r>
              <a:rPr lang="en-US" sz="1400" dirty="0">
                <a:hlinkClick r:id="rId5"/>
              </a:rPr>
              <a:t>https://pandas.pydata.org/</a:t>
            </a:r>
            <a:endParaRPr lang="en-US" sz="1400" dirty="0"/>
          </a:p>
          <a:p>
            <a:r>
              <a:rPr lang="en-US" sz="1400" dirty="0"/>
              <a:t>Numpy								</a:t>
            </a:r>
            <a:r>
              <a:rPr lang="en-US" sz="1400" dirty="0">
                <a:hlinkClick r:id="rId6"/>
              </a:rPr>
              <a:t>https://numpy.org/doc/stable/user/whatisnumpy.html</a:t>
            </a:r>
            <a:endParaRPr lang="en-US" sz="1400" dirty="0"/>
          </a:p>
          <a:p>
            <a:r>
              <a:rPr lang="en-US" sz="1400" dirty="0"/>
              <a:t>Numba								</a:t>
            </a:r>
            <a:r>
              <a:rPr lang="en-US" sz="1400" dirty="0">
                <a:hlinkClick r:id="rId7"/>
              </a:rPr>
              <a:t>https://numba.pydata.org</a:t>
            </a:r>
            <a:endParaRPr lang="en-US" sz="1400" dirty="0"/>
          </a:p>
          <a:p>
            <a:r>
              <a:rPr lang="en-US" sz="1400" dirty="0" err="1"/>
              <a:t>cURL</a:t>
            </a:r>
            <a:r>
              <a:rPr lang="en-US" sz="1400" dirty="0"/>
              <a:t>									</a:t>
            </a:r>
            <a:r>
              <a:rPr lang="en-US" sz="1400" dirty="0">
                <a:hlinkClick r:id="rId8"/>
              </a:rPr>
              <a:t>https://curl.se/</a:t>
            </a:r>
            <a:endParaRPr lang="en-US" sz="1400" dirty="0"/>
          </a:p>
          <a:p>
            <a:r>
              <a:rPr lang="en-US" sz="1400" dirty="0"/>
              <a:t>Blast									</a:t>
            </a:r>
            <a:r>
              <a:rPr lang="en-US" sz="1400" dirty="0">
                <a:hlinkClick r:id="rId9"/>
              </a:rPr>
              <a:t>https://github.com/mosuka/blast</a:t>
            </a:r>
            <a:endParaRPr lang="en-US" sz="1400" dirty="0"/>
          </a:p>
        </p:txBody>
      </p:sp>
    </p:spTree>
    <p:extLst>
      <p:ext uri="{BB962C8B-B14F-4D97-AF65-F5344CB8AC3E}">
        <p14:creationId xmlns:p14="http://schemas.microsoft.com/office/powerpoint/2010/main" val="3151399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00BB8-847C-4C92-B89D-38047D4FC2EB}"/>
              </a:ext>
            </a:extLst>
          </p:cNvPr>
          <p:cNvSpPr>
            <a:spLocks noGrp="1"/>
          </p:cNvSpPr>
          <p:nvPr>
            <p:ph type="title"/>
          </p:nvPr>
        </p:nvSpPr>
        <p:spPr/>
        <p:txBody>
          <a:bodyPr/>
          <a:lstStyle/>
          <a:p>
            <a:r>
              <a:rPr lang="en-US" dirty="0"/>
              <a:t>Existing TOOLs sharing our objectives</a:t>
            </a:r>
          </a:p>
        </p:txBody>
      </p:sp>
      <p:sp>
        <p:nvSpPr>
          <p:cNvPr id="3" name="TextBox 2">
            <a:extLst>
              <a:ext uri="{FF2B5EF4-FFF2-40B4-BE49-F238E27FC236}">
                <a16:creationId xmlns:a16="http://schemas.microsoft.com/office/drawing/2014/main" id="{FBF0257F-B706-4850-BA81-509214772E19}"/>
              </a:ext>
            </a:extLst>
          </p:cNvPr>
          <p:cNvSpPr txBox="1"/>
          <p:nvPr/>
        </p:nvSpPr>
        <p:spPr>
          <a:xfrm>
            <a:off x="1097280" y="2708476"/>
            <a:ext cx="8879162" cy="1200329"/>
          </a:xfrm>
          <a:prstGeom prst="rect">
            <a:avLst/>
          </a:prstGeom>
          <a:noFill/>
        </p:spPr>
        <p:txBody>
          <a:bodyPr wrap="none" rtlCol="0">
            <a:spAutoFit/>
          </a:bodyPr>
          <a:lstStyle/>
          <a:p>
            <a:r>
              <a:rPr lang="en-US" dirty="0">
                <a:hlinkClick r:id="rId3"/>
              </a:rPr>
              <a:t>Melusine:  An open source tool for performing automated classification of email messages.</a:t>
            </a:r>
          </a:p>
          <a:p>
            <a:r>
              <a:rPr lang="en-US" dirty="0">
                <a:hlinkClick r:id="rId3"/>
              </a:rPr>
              <a:t>https://github.com/MAIF/melusine/blob/master/melusine/models/attention_model.py</a:t>
            </a:r>
            <a:endParaRPr lang="en-US" dirty="0"/>
          </a:p>
          <a:p>
            <a:endParaRPr lang="en-US" dirty="0"/>
          </a:p>
          <a:p>
            <a:endParaRPr lang="en-US" dirty="0"/>
          </a:p>
        </p:txBody>
      </p:sp>
    </p:spTree>
    <p:extLst>
      <p:ext uri="{BB962C8B-B14F-4D97-AF65-F5344CB8AC3E}">
        <p14:creationId xmlns:p14="http://schemas.microsoft.com/office/powerpoint/2010/main" val="3836715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F8049BB3-ACA1-4E3A-A56A-8A74B3465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08" b="2"/>
          <a:stretch/>
        </p:blipFill>
        <p:spPr bwMode="auto">
          <a:xfrm>
            <a:off x="0" y="560910"/>
            <a:ext cx="5809741" cy="51755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6B71116-FD59-494D-9331-677ADF893FA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7" r="341" b="2"/>
          <a:stretch/>
        </p:blipFill>
        <p:spPr bwMode="auto">
          <a:xfrm>
            <a:off x="6602619" y="170741"/>
            <a:ext cx="5431277" cy="55656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8537EF-EEA4-4705-8B1B-E1D7DBF51D7B}"/>
              </a:ext>
            </a:extLst>
          </p:cNvPr>
          <p:cNvSpPr>
            <a:spLocks noGrp="1"/>
          </p:cNvSpPr>
          <p:nvPr>
            <p:ph type="title"/>
          </p:nvPr>
        </p:nvSpPr>
        <p:spPr>
          <a:xfrm>
            <a:off x="-99222" y="0"/>
            <a:ext cx="10058400" cy="795113"/>
          </a:xfrm>
        </p:spPr>
        <p:txBody>
          <a:bodyPr/>
          <a:lstStyle/>
          <a:p>
            <a:r>
              <a:rPr lang="en-US" dirty="0"/>
              <a:t>Email Classification</a:t>
            </a:r>
          </a:p>
        </p:txBody>
      </p:sp>
      <p:sp>
        <p:nvSpPr>
          <p:cNvPr id="3" name="Content Placeholder 2">
            <a:extLst>
              <a:ext uri="{FF2B5EF4-FFF2-40B4-BE49-F238E27FC236}">
                <a16:creationId xmlns:a16="http://schemas.microsoft.com/office/drawing/2014/main" id="{B8B5328B-D77D-4D8A-82BA-2DF35AD8DD55}"/>
              </a:ext>
            </a:extLst>
          </p:cNvPr>
          <p:cNvSpPr>
            <a:spLocks noGrp="1"/>
          </p:cNvSpPr>
          <p:nvPr>
            <p:ph idx="1"/>
          </p:nvPr>
        </p:nvSpPr>
        <p:spPr>
          <a:xfrm>
            <a:off x="696652" y="5054973"/>
            <a:ext cx="4124526" cy="681441"/>
          </a:xfrm>
        </p:spPr>
        <p:txBody>
          <a:bodyPr>
            <a:normAutofit/>
          </a:bodyPr>
          <a:lstStyle/>
          <a:p>
            <a:r>
              <a:rPr lang="en-US" dirty="0"/>
              <a:t>Bayesian Hierarchical clustering (BHC)</a:t>
            </a:r>
          </a:p>
        </p:txBody>
      </p:sp>
    </p:spTree>
    <p:extLst>
      <p:ext uri="{BB962C8B-B14F-4D97-AF65-F5344CB8AC3E}">
        <p14:creationId xmlns:p14="http://schemas.microsoft.com/office/powerpoint/2010/main" val="30178152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1A2284-1828-44A1-B96D-6818C4C070ED}"/>
              </a:ext>
            </a:extLst>
          </p:cNvPr>
          <p:cNvSpPr>
            <a:spLocks noGrp="1"/>
          </p:cNvSpPr>
          <p:nvPr>
            <p:ph type="title"/>
          </p:nvPr>
        </p:nvSpPr>
        <p:spPr/>
        <p:txBody>
          <a:bodyPr/>
          <a:lstStyle/>
          <a:p>
            <a:r>
              <a:rPr lang="en-US" dirty="0"/>
              <a:t>What </a:t>
            </a:r>
            <a:r>
              <a:rPr lang="en-US" b="1" dirty="0"/>
              <a:t>ARE </a:t>
            </a:r>
            <a:r>
              <a:rPr lang="en-US" dirty="0"/>
              <a:t>Tasks</a:t>
            </a:r>
          </a:p>
        </p:txBody>
      </p:sp>
      <p:sp>
        <p:nvSpPr>
          <p:cNvPr id="4" name="TextBox 3">
            <a:extLst>
              <a:ext uri="{FF2B5EF4-FFF2-40B4-BE49-F238E27FC236}">
                <a16:creationId xmlns:a16="http://schemas.microsoft.com/office/drawing/2014/main" id="{370BFD56-B037-4ACD-B15C-4CA6AFC54CCC}"/>
              </a:ext>
            </a:extLst>
          </p:cNvPr>
          <p:cNvSpPr txBox="1"/>
          <p:nvPr/>
        </p:nvSpPr>
        <p:spPr>
          <a:xfrm>
            <a:off x="1451579" y="2336800"/>
            <a:ext cx="9005927" cy="1477328"/>
          </a:xfrm>
          <a:prstGeom prst="rect">
            <a:avLst/>
          </a:prstGeom>
          <a:noFill/>
        </p:spPr>
        <p:txBody>
          <a:bodyPr wrap="none" rtlCol="0">
            <a:spAutoFit/>
          </a:bodyPr>
          <a:lstStyle/>
          <a:p>
            <a:r>
              <a:rPr lang="en-US" b="0" i="1" dirty="0">
                <a:effectLst/>
                <a:latin typeface="-apple-system"/>
              </a:rPr>
              <a:t>“doit</a:t>
            </a:r>
            <a:r>
              <a:rPr lang="en-US" b="0" i="0" dirty="0">
                <a:effectLst/>
                <a:latin typeface="-apple-system"/>
              </a:rPr>
              <a:t> is all about automating task dependency management and execution. </a:t>
            </a:r>
          </a:p>
          <a:p>
            <a:r>
              <a:rPr lang="en-US" b="0" i="0" dirty="0">
                <a:effectLst/>
                <a:latin typeface="-apple-system"/>
              </a:rPr>
              <a:t>Tasks can execute external shell commands/scripts or python functions (actually any callable). </a:t>
            </a:r>
          </a:p>
          <a:p>
            <a:r>
              <a:rPr lang="en-US" b="0" i="0" dirty="0">
                <a:effectLst/>
                <a:latin typeface="-apple-system"/>
              </a:rPr>
              <a:t>So, a task can be anything you can code :)”</a:t>
            </a:r>
          </a:p>
          <a:p>
            <a:endParaRPr lang="en-US" dirty="0">
              <a:latin typeface="-apple-system"/>
            </a:endParaRPr>
          </a:p>
          <a:p>
            <a:pPr algn="r"/>
            <a:r>
              <a:rPr lang="en-US" dirty="0"/>
              <a:t>From: https://pydoit.org/tasks.html</a:t>
            </a:r>
          </a:p>
        </p:txBody>
      </p:sp>
    </p:spTree>
    <p:extLst>
      <p:ext uri="{BB962C8B-B14F-4D97-AF65-F5344CB8AC3E}">
        <p14:creationId xmlns:p14="http://schemas.microsoft.com/office/powerpoint/2010/main" val="39059045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F1D5-AF96-4AE9-B888-1365160311CE}"/>
              </a:ext>
            </a:extLst>
          </p:cNvPr>
          <p:cNvSpPr>
            <a:spLocks noGrp="1"/>
          </p:cNvSpPr>
          <p:nvPr>
            <p:ph type="title" idx="4294967295"/>
          </p:nvPr>
        </p:nvSpPr>
        <p:spPr>
          <a:xfrm>
            <a:off x="0" y="122238"/>
            <a:ext cx="9602788" cy="1047750"/>
          </a:xfrm>
        </p:spPr>
        <p:txBody>
          <a:bodyPr/>
          <a:lstStyle/>
          <a:p>
            <a:r>
              <a:rPr lang="en-US" dirty="0"/>
              <a:t>Tasks defined in this project:</a:t>
            </a:r>
          </a:p>
        </p:txBody>
      </p:sp>
      <p:pic>
        <p:nvPicPr>
          <p:cNvPr id="10" name="Picture 9">
            <a:extLst>
              <a:ext uri="{FF2B5EF4-FFF2-40B4-BE49-F238E27FC236}">
                <a16:creationId xmlns:a16="http://schemas.microsoft.com/office/drawing/2014/main" id="{04C3137F-BD5F-45EF-B9B4-474183C7946A}"/>
              </a:ext>
            </a:extLst>
          </p:cNvPr>
          <p:cNvPicPr>
            <a:picLocks noChangeAspect="1"/>
          </p:cNvPicPr>
          <p:nvPr/>
        </p:nvPicPr>
        <p:blipFill>
          <a:blip r:embed="rId2"/>
          <a:stretch>
            <a:fillRect/>
          </a:stretch>
        </p:blipFill>
        <p:spPr>
          <a:xfrm>
            <a:off x="568326" y="1616353"/>
            <a:ext cx="6457950" cy="4476750"/>
          </a:xfrm>
          <a:prstGeom prst="rect">
            <a:avLst/>
          </a:prstGeom>
        </p:spPr>
      </p:pic>
      <p:sp>
        <p:nvSpPr>
          <p:cNvPr id="11" name="TextBox 10">
            <a:extLst>
              <a:ext uri="{FF2B5EF4-FFF2-40B4-BE49-F238E27FC236}">
                <a16:creationId xmlns:a16="http://schemas.microsoft.com/office/drawing/2014/main" id="{A9A9F216-25CD-4ABA-9DD4-31A85629D15B}"/>
              </a:ext>
            </a:extLst>
          </p:cNvPr>
          <p:cNvSpPr txBox="1"/>
          <p:nvPr/>
        </p:nvSpPr>
        <p:spPr>
          <a:xfrm>
            <a:off x="6934883" y="1683306"/>
            <a:ext cx="2084610" cy="369332"/>
          </a:xfrm>
          <a:prstGeom prst="rect">
            <a:avLst/>
          </a:prstGeom>
          <a:noFill/>
        </p:spPr>
        <p:txBody>
          <a:bodyPr wrap="none" rtlCol="0">
            <a:spAutoFit/>
          </a:bodyPr>
          <a:lstStyle/>
          <a:p>
            <a:r>
              <a:rPr lang="en-US" dirty="0"/>
              <a:t>&lt;- Primary module</a:t>
            </a:r>
          </a:p>
        </p:txBody>
      </p:sp>
      <p:sp>
        <p:nvSpPr>
          <p:cNvPr id="12" name="TextBox 11">
            <a:extLst>
              <a:ext uri="{FF2B5EF4-FFF2-40B4-BE49-F238E27FC236}">
                <a16:creationId xmlns:a16="http://schemas.microsoft.com/office/drawing/2014/main" id="{7ABC3384-6781-40D4-94B8-69A2431B17BB}"/>
              </a:ext>
            </a:extLst>
          </p:cNvPr>
          <p:cNvSpPr txBox="1"/>
          <p:nvPr/>
        </p:nvSpPr>
        <p:spPr>
          <a:xfrm>
            <a:off x="6934883" y="2636222"/>
            <a:ext cx="2084610" cy="369332"/>
          </a:xfrm>
          <a:prstGeom prst="rect">
            <a:avLst/>
          </a:prstGeom>
          <a:noFill/>
        </p:spPr>
        <p:txBody>
          <a:bodyPr wrap="none" rtlCol="0">
            <a:spAutoFit/>
          </a:bodyPr>
          <a:lstStyle/>
          <a:p>
            <a:r>
              <a:rPr lang="en-US" dirty="0"/>
              <a:t>&lt;- Primary module</a:t>
            </a:r>
          </a:p>
        </p:txBody>
      </p:sp>
      <p:sp>
        <p:nvSpPr>
          <p:cNvPr id="14" name="TextBox 13">
            <a:extLst>
              <a:ext uri="{FF2B5EF4-FFF2-40B4-BE49-F238E27FC236}">
                <a16:creationId xmlns:a16="http://schemas.microsoft.com/office/drawing/2014/main" id="{96D6D7DD-FDCA-4FCB-9948-FCB6C80365C6}"/>
              </a:ext>
            </a:extLst>
          </p:cNvPr>
          <p:cNvSpPr txBox="1"/>
          <p:nvPr/>
        </p:nvSpPr>
        <p:spPr>
          <a:xfrm>
            <a:off x="6934883" y="3499267"/>
            <a:ext cx="2084610" cy="369332"/>
          </a:xfrm>
          <a:prstGeom prst="rect">
            <a:avLst/>
          </a:prstGeom>
          <a:noFill/>
        </p:spPr>
        <p:txBody>
          <a:bodyPr wrap="none" rtlCol="0">
            <a:spAutoFit/>
          </a:bodyPr>
          <a:lstStyle/>
          <a:p>
            <a:r>
              <a:rPr lang="en-US" dirty="0"/>
              <a:t>&lt;- Primary module</a:t>
            </a:r>
          </a:p>
        </p:txBody>
      </p:sp>
      <p:sp>
        <p:nvSpPr>
          <p:cNvPr id="15" name="TextBox 14">
            <a:extLst>
              <a:ext uri="{FF2B5EF4-FFF2-40B4-BE49-F238E27FC236}">
                <a16:creationId xmlns:a16="http://schemas.microsoft.com/office/drawing/2014/main" id="{CFFF8D40-0132-4BB2-839A-BB802FFADF69}"/>
              </a:ext>
            </a:extLst>
          </p:cNvPr>
          <p:cNvSpPr txBox="1"/>
          <p:nvPr/>
        </p:nvSpPr>
        <p:spPr>
          <a:xfrm>
            <a:off x="6934883" y="4371349"/>
            <a:ext cx="4014240" cy="369332"/>
          </a:xfrm>
          <a:prstGeom prst="rect">
            <a:avLst/>
          </a:prstGeom>
          <a:noFill/>
        </p:spPr>
        <p:txBody>
          <a:bodyPr wrap="none" rtlCol="0">
            <a:spAutoFit/>
          </a:bodyPr>
          <a:lstStyle/>
          <a:p>
            <a:r>
              <a:rPr lang="en-US" dirty="0"/>
              <a:t>&lt;- Utility task specific to this project</a:t>
            </a:r>
          </a:p>
        </p:txBody>
      </p:sp>
      <p:sp>
        <p:nvSpPr>
          <p:cNvPr id="16" name="TextBox 15">
            <a:extLst>
              <a:ext uri="{FF2B5EF4-FFF2-40B4-BE49-F238E27FC236}">
                <a16:creationId xmlns:a16="http://schemas.microsoft.com/office/drawing/2014/main" id="{4C229319-DF4F-475A-973E-1DA2FC460AD6}"/>
              </a:ext>
            </a:extLst>
          </p:cNvPr>
          <p:cNvSpPr txBox="1"/>
          <p:nvPr/>
        </p:nvSpPr>
        <p:spPr>
          <a:xfrm>
            <a:off x="6934883" y="5324265"/>
            <a:ext cx="4014240" cy="369332"/>
          </a:xfrm>
          <a:prstGeom prst="rect">
            <a:avLst/>
          </a:prstGeom>
          <a:noFill/>
        </p:spPr>
        <p:txBody>
          <a:bodyPr wrap="none" rtlCol="0">
            <a:spAutoFit/>
          </a:bodyPr>
          <a:lstStyle/>
          <a:p>
            <a:r>
              <a:rPr lang="en-US" dirty="0"/>
              <a:t>&lt;- Utility task specific to this project</a:t>
            </a:r>
          </a:p>
        </p:txBody>
      </p:sp>
    </p:spTree>
    <p:extLst>
      <p:ext uri="{BB962C8B-B14F-4D97-AF65-F5344CB8AC3E}">
        <p14:creationId xmlns:p14="http://schemas.microsoft.com/office/powerpoint/2010/main" val="2775731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D5FD13B3-3F58-4777-997E-5447AA079DE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2" name="Straight Connector 71">
              <a:extLst>
                <a:ext uri="{FF2B5EF4-FFF2-40B4-BE49-F238E27FC236}">
                  <a16:creationId xmlns:a16="http://schemas.microsoft.com/office/drawing/2014/main" id="{EFE7BD20-6D81-4370-9DB7-04C9B4E9FC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E08F0ECF-D673-4442-A82C-CDA64905A96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74" name="Rectangle 23">
              <a:extLst>
                <a:ext uri="{FF2B5EF4-FFF2-40B4-BE49-F238E27FC236}">
                  <a16:creationId xmlns:a16="http://schemas.microsoft.com/office/drawing/2014/main" id="{2AF8E598-80EA-41AD-A0F3-9543D601A0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25">
              <a:extLst>
                <a:ext uri="{FF2B5EF4-FFF2-40B4-BE49-F238E27FC236}">
                  <a16:creationId xmlns:a16="http://schemas.microsoft.com/office/drawing/2014/main" id="{AC7D6F9C-7670-4ACC-ACE1-A6BD24F5CF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Isosceles Triangle 75">
              <a:extLst>
                <a:ext uri="{FF2B5EF4-FFF2-40B4-BE49-F238E27FC236}">
                  <a16:creationId xmlns:a16="http://schemas.microsoft.com/office/drawing/2014/main" id="{FF420142-D3AA-46D3-A3A5-250686CD7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7">
              <a:extLst>
                <a:ext uri="{FF2B5EF4-FFF2-40B4-BE49-F238E27FC236}">
                  <a16:creationId xmlns:a16="http://schemas.microsoft.com/office/drawing/2014/main" id="{051037D6-83DE-41D6-9103-84ABD0FEEB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8">
              <a:extLst>
                <a:ext uri="{FF2B5EF4-FFF2-40B4-BE49-F238E27FC236}">
                  <a16:creationId xmlns:a16="http://schemas.microsoft.com/office/drawing/2014/main" id="{FCAED6F3-E1FA-489A-A2B1-E97972EB4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9">
              <a:extLst>
                <a:ext uri="{FF2B5EF4-FFF2-40B4-BE49-F238E27FC236}">
                  <a16:creationId xmlns:a16="http://schemas.microsoft.com/office/drawing/2014/main" id="{AA247423-55F2-4D5D-806A-BE33BE6B19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Isosceles Triangle 79">
              <a:extLst>
                <a:ext uri="{FF2B5EF4-FFF2-40B4-BE49-F238E27FC236}">
                  <a16:creationId xmlns:a16="http://schemas.microsoft.com/office/drawing/2014/main" id="{B2FE1F39-B712-4260-8DA6-3B6A941028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a:extLst>
                <a:ext uri="{FF2B5EF4-FFF2-40B4-BE49-F238E27FC236}">
                  <a16:creationId xmlns:a16="http://schemas.microsoft.com/office/drawing/2014/main" id="{0259AF7F-DAB9-4EE7-BBEF-7B961E5CF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D0F9EB8E-2AA4-42E8-AA5D-3FDE0DFBBE31}"/>
              </a:ext>
            </a:extLst>
          </p:cNvPr>
          <p:cNvSpPr>
            <a:spLocks noGrp="1"/>
          </p:cNvSpPr>
          <p:nvPr>
            <p:ph type="title"/>
          </p:nvPr>
        </p:nvSpPr>
        <p:spPr>
          <a:xfrm>
            <a:off x="126700" y="1544819"/>
            <a:ext cx="8379347" cy="638175"/>
          </a:xfrm>
        </p:spPr>
        <p:txBody>
          <a:bodyPr vert="horz" lIns="91440" tIns="45720" rIns="91440" bIns="45720" rtlCol="0" anchor="t">
            <a:normAutofit/>
          </a:bodyPr>
          <a:lstStyle/>
          <a:p>
            <a:pPr>
              <a:lnSpc>
                <a:spcPct val="90000"/>
              </a:lnSpc>
            </a:pPr>
            <a:r>
              <a:rPr lang="en-US" sz="1600" i="0" dirty="0">
                <a:effectLst/>
              </a:rPr>
              <a:t>H</a:t>
            </a:r>
            <a:r>
              <a:rPr lang="en-US" sz="1600" i="0" dirty="0">
                <a:solidFill>
                  <a:schemeClr val="tx1"/>
                </a:solidFill>
                <a:effectLst/>
              </a:rPr>
              <a:t>elp people invest their time and energy into new ideas and stronger human connections by separating and opening the computational tools to analyze their inbox.</a:t>
            </a:r>
            <a:endParaRPr lang="en-US" sz="2000" cap="none" dirty="0"/>
          </a:p>
        </p:txBody>
      </p:sp>
      <p:sp>
        <p:nvSpPr>
          <p:cNvPr id="4" name="TextBox 3">
            <a:extLst>
              <a:ext uri="{FF2B5EF4-FFF2-40B4-BE49-F238E27FC236}">
                <a16:creationId xmlns:a16="http://schemas.microsoft.com/office/drawing/2014/main" id="{8AEB8F4D-E9FB-4540-8B1E-E1C5C0A49870}"/>
              </a:ext>
            </a:extLst>
          </p:cNvPr>
          <p:cNvSpPr txBox="1"/>
          <p:nvPr/>
        </p:nvSpPr>
        <p:spPr>
          <a:xfrm>
            <a:off x="90940" y="6410963"/>
            <a:ext cx="5572067" cy="447037"/>
          </a:xfrm>
          <a:prstGeom prst="rect">
            <a:avLst/>
          </a:prstGeom>
        </p:spPr>
        <p:txBody>
          <a:bodyPr vert="horz" lIns="91440" tIns="45720" rIns="91440" bIns="45720" rtlCol="0">
            <a:normAutofit lnSpcReduction="10000"/>
          </a:bodyPr>
          <a:lstStyle/>
          <a:p>
            <a:pPr>
              <a:spcBef>
                <a:spcPts val="1000"/>
              </a:spcBef>
              <a:buClr>
                <a:schemeClr val="accent1"/>
              </a:buClr>
              <a:buSzPct val="80000"/>
            </a:pPr>
            <a:r>
              <a:rPr lang="en-US" sz="800" dirty="0">
                <a:solidFill>
                  <a:schemeClr val="tx1">
                    <a:lumMod val="75000"/>
                    <a:lumOff val="25000"/>
                  </a:schemeClr>
                </a:solidFill>
              </a:rPr>
              <a:t>Photo from: </a:t>
            </a:r>
          </a:p>
          <a:p>
            <a:pPr>
              <a:spcBef>
                <a:spcPts val="1000"/>
              </a:spcBef>
              <a:buClr>
                <a:schemeClr val="accent1"/>
              </a:buClr>
              <a:buSzPct val="80000"/>
            </a:pPr>
            <a:r>
              <a:rPr lang="en-US" sz="800" dirty="0">
                <a:solidFill>
                  <a:schemeClr val="tx1">
                    <a:lumMod val="75000"/>
                    <a:lumOff val="25000"/>
                  </a:schemeClr>
                </a:solidFill>
                <a:hlinkClick r:id="rId3">
                  <a:extLst>
                    <a:ext uri="{A12FA001-AC4F-418D-AE19-62706E023703}">
                      <ahyp:hlinkClr xmlns:ahyp="http://schemas.microsoft.com/office/drawing/2018/hyperlinkcolor" val="tx"/>
                    </a:ext>
                  </a:extLst>
                </a:hlinkClick>
              </a:rPr>
              <a:t>https://www.craftyourcontent.com/wp-content/uploads/2017/05/The-Future-of-Writing-With-Robots-1024x379.png</a:t>
            </a:r>
            <a:endParaRPr lang="en-US" sz="800" dirty="0">
              <a:solidFill>
                <a:schemeClr val="tx1">
                  <a:lumMod val="75000"/>
                  <a:lumOff val="25000"/>
                </a:schemeClr>
              </a:solidFill>
            </a:endParaRPr>
          </a:p>
          <a:p>
            <a:pPr>
              <a:spcBef>
                <a:spcPts val="1000"/>
              </a:spcBef>
              <a:buClr>
                <a:schemeClr val="accent1"/>
              </a:buClr>
              <a:buSzPct val="80000"/>
            </a:pPr>
            <a:endParaRPr lang="en-US" sz="800" dirty="0">
              <a:solidFill>
                <a:schemeClr val="tx1">
                  <a:lumMod val="75000"/>
                  <a:lumOff val="25000"/>
                </a:schemeClr>
              </a:solidFill>
            </a:endParaRPr>
          </a:p>
        </p:txBody>
      </p:sp>
      <p:pic>
        <p:nvPicPr>
          <p:cNvPr id="1026" name="Picture 2" descr="The Future of Writing, With Robots - Craft Your Content">
            <a:extLst>
              <a:ext uri="{FF2B5EF4-FFF2-40B4-BE49-F238E27FC236}">
                <a16:creationId xmlns:a16="http://schemas.microsoft.com/office/drawing/2014/main" id="{6AD7F3A8-4F9A-44C5-845D-50136CF152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565" r="24358" b="-1"/>
          <a:stretch/>
        </p:blipFill>
        <p:spPr bwMode="auto">
          <a:xfrm>
            <a:off x="172298" y="2548467"/>
            <a:ext cx="5409352" cy="388236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ands Typing Images, Stock Photos &amp; Vectors | Shutterstock">
            <a:extLst>
              <a:ext uri="{FF2B5EF4-FFF2-40B4-BE49-F238E27FC236}">
                <a16:creationId xmlns:a16="http://schemas.microsoft.com/office/drawing/2014/main" id="{35AED079-854F-4BFC-936B-4D12A8FB24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7251"/>
          <a:stretch/>
        </p:blipFill>
        <p:spPr bwMode="auto">
          <a:xfrm>
            <a:off x="6151150" y="2523664"/>
            <a:ext cx="5815103" cy="387221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DE3215-458B-4B05-938A-7B6768DDDBA7}"/>
              </a:ext>
            </a:extLst>
          </p:cNvPr>
          <p:cNvSpPr txBox="1"/>
          <p:nvPr/>
        </p:nvSpPr>
        <p:spPr>
          <a:xfrm>
            <a:off x="71078" y="2182994"/>
            <a:ext cx="1553630" cy="369332"/>
          </a:xfrm>
          <a:prstGeom prst="rect">
            <a:avLst/>
          </a:prstGeom>
          <a:noFill/>
        </p:spPr>
        <p:txBody>
          <a:bodyPr wrap="none" rtlCol="0">
            <a:spAutoFit/>
          </a:bodyPr>
          <a:lstStyle/>
          <a:p>
            <a:r>
              <a:rPr lang="en-US" sz="1800" cap="none" dirty="0">
                <a:solidFill>
                  <a:srgbClr val="FF0000"/>
                </a:solidFill>
              </a:rPr>
              <a:t>G</a:t>
            </a:r>
            <a:r>
              <a:rPr lang="en-US" sz="1800" cap="none" dirty="0">
                <a:solidFill>
                  <a:srgbClr val="00B0F0"/>
                </a:solidFill>
              </a:rPr>
              <a:t>o from this:</a:t>
            </a:r>
            <a:endParaRPr lang="en-US" dirty="0">
              <a:solidFill>
                <a:srgbClr val="00B0F0"/>
              </a:solidFill>
            </a:endParaRPr>
          </a:p>
        </p:txBody>
      </p:sp>
      <p:sp>
        <p:nvSpPr>
          <p:cNvPr id="18" name="TextBox 17">
            <a:extLst>
              <a:ext uri="{FF2B5EF4-FFF2-40B4-BE49-F238E27FC236}">
                <a16:creationId xmlns:a16="http://schemas.microsoft.com/office/drawing/2014/main" id="{F1D2054C-BC1A-4355-A147-00E46EF034A8}"/>
              </a:ext>
            </a:extLst>
          </p:cNvPr>
          <p:cNvSpPr txBox="1"/>
          <p:nvPr/>
        </p:nvSpPr>
        <p:spPr>
          <a:xfrm>
            <a:off x="6104648" y="2182994"/>
            <a:ext cx="944618" cy="369332"/>
          </a:xfrm>
          <a:prstGeom prst="rect">
            <a:avLst/>
          </a:prstGeom>
          <a:noFill/>
        </p:spPr>
        <p:txBody>
          <a:bodyPr wrap="none" rtlCol="0">
            <a:spAutoFit/>
          </a:bodyPr>
          <a:lstStyle/>
          <a:p>
            <a:r>
              <a:rPr lang="en-US" sz="1800" cap="none" dirty="0">
                <a:solidFill>
                  <a:srgbClr val="FF0000"/>
                </a:solidFill>
              </a:rPr>
              <a:t>T</a:t>
            </a:r>
            <a:r>
              <a:rPr lang="en-US" sz="1800" cap="none" dirty="0">
                <a:solidFill>
                  <a:srgbClr val="00B0F0"/>
                </a:solidFill>
              </a:rPr>
              <a:t>o this:</a:t>
            </a:r>
            <a:endParaRPr lang="en-US" dirty="0">
              <a:solidFill>
                <a:srgbClr val="00B0F0"/>
              </a:solidFill>
            </a:endParaRPr>
          </a:p>
        </p:txBody>
      </p:sp>
      <p:sp>
        <p:nvSpPr>
          <p:cNvPr id="19" name="TextBox 18">
            <a:extLst>
              <a:ext uri="{FF2B5EF4-FFF2-40B4-BE49-F238E27FC236}">
                <a16:creationId xmlns:a16="http://schemas.microsoft.com/office/drawing/2014/main" id="{27BEFF6C-6F82-4665-9DF2-3A0751CDF3A4}"/>
              </a:ext>
            </a:extLst>
          </p:cNvPr>
          <p:cNvSpPr txBox="1"/>
          <p:nvPr/>
        </p:nvSpPr>
        <p:spPr>
          <a:xfrm>
            <a:off x="6204599" y="6379035"/>
            <a:ext cx="5815103" cy="478965"/>
          </a:xfrm>
          <a:prstGeom prst="rect">
            <a:avLst/>
          </a:prstGeom>
        </p:spPr>
        <p:txBody>
          <a:bodyPr vert="horz" lIns="91440" tIns="45720" rIns="91440" bIns="45720" rtlCol="0">
            <a:noAutofit/>
          </a:bodyPr>
          <a:lstStyle/>
          <a:p>
            <a:pPr>
              <a:spcBef>
                <a:spcPts val="1000"/>
              </a:spcBef>
              <a:buClr>
                <a:schemeClr val="accent1"/>
              </a:buClr>
              <a:buSzPct val="80000"/>
            </a:pPr>
            <a:r>
              <a:rPr lang="en-US" sz="900" dirty="0">
                <a:solidFill>
                  <a:schemeClr val="tx1">
                    <a:lumMod val="75000"/>
                    <a:lumOff val="25000"/>
                  </a:schemeClr>
                </a:solidFill>
              </a:rPr>
              <a:t>Photo from:</a:t>
            </a:r>
          </a:p>
          <a:p>
            <a:pPr>
              <a:spcBef>
                <a:spcPts val="1000"/>
              </a:spcBef>
              <a:buClr>
                <a:schemeClr val="accent1"/>
              </a:buClr>
              <a:buSzPct val="80000"/>
            </a:pPr>
            <a:r>
              <a:rPr lang="en-US" sz="900" dirty="0">
                <a:solidFill>
                  <a:schemeClr val="tx1">
                    <a:lumMod val="75000"/>
                    <a:lumOff val="25000"/>
                  </a:schemeClr>
                </a:solidFill>
              </a:rPr>
              <a:t> </a:t>
            </a:r>
            <a:r>
              <a:rPr lang="en-US" sz="900" dirty="0">
                <a:solidFill>
                  <a:schemeClr val="tx1">
                    <a:lumMod val="75000"/>
                    <a:lumOff val="25000"/>
                  </a:schemeClr>
                </a:solidFill>
                <a:hlinkClick r:id="rId6">
                  <a:extLst>
                    <a:ext uri="{A12FA001-AC4F-418D-AE19-62706E023703}">
                      <ahyp:hlinkClr xmlns:ahyp="http://schemas.microsoft.com/office/drawing/2018/hyperlinkcolor" val="tx"/>
                    </a:ext>
                  </a:extLst>
                </a:hlinkClick>
              </a:rPr>
              <a:t>https://www.shutterstock.com/image-photo/close-african-business-man-hands-working-1460065946</a:t>
            </a:r>
            <a:r>
              <a:rPr lang="en-US" sz="900" dirty="0">
                <a:solidFill>
                  <a:schemeClr val="tx1">
                    <a:lumMod val="75000"/>
                    <a:lumOff val="25000"/>
                  </a:schemeClr>
                </a:solidFill>
              </a:rPr>
              <a:t> </a:t>
            </a:r>
          </a:p>
        </p:txBody>
      </p:sp>
      <p:sp>
        <p:nvSpPr>
          <p:cNvPr id="20" name="Title 1">
            <a:extLst>
              <a:ext uri="{FF2B5EF4-FFF2-40B4-BE49-F238E27FC236}">
                <a16:creationId xmlns:a16="http://schemas.microsoft.com/office/drawing/2014/main" id="{B826DB65-1B97-4ED0-B8D8-F1C3383E6704}"/>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 </a:t>
            </a:r>
            <a:r>
              <a:rPr lang="en-US" sz="2400" dirty="0">
                <a:solidFill>
                  <a:schemeClr val="tx1"/>
                </a:solidFill>
              </a:rPr>
              <a:t>End Goal</a:t>
            </a:r>
          </a:p>
        </p:txBody>
      </p:sp>
    </p:spTree>
    <p:extLst>
      <p:ext uri="{BB962C8B-B14F-4D97-AF65-F5344CB8AC3E}">
        <p14:creationId xmlns:p14="http://schemas.microsoft.com/office/powerpoint/2010/main" val="1643086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7825F-342A-46C4-81DE-7B7DAD1C8F2E}"/>
              </a:ext>
            </a:extLst>
          </p:cNvPr>
          <p:cNvSpPr txBox="1"/>
          <p:nvPr/>
        </p:nvSpPr>
        <p:spPr>
          <a:xfrm>
            <a:off x="126700" y="2505670"/>
            <a:ext cx="8961226" cy="1846659"/>
          </a:xfrm>
          <a:prstGeom prst="rect">
            <a:avLst/>
          </a:prstGeom>
          <a:noFill/>
        </p:spPr>
        <p:txBody>
          <a:bodyPr wrap="square" rtlCol="0">
            <a:spAutoFit/>
          </a:bodyPr>
          <a:lstStyle/>
          <a:p>
            <a:r>
              <a:rPr lang="en-US" b="1" dirty="0">
                <a:solidFill>
                  <a:srgbClr val="FF0000"/>
                </a:solidFill>
              </a:rPr>
              <a:t>L</a:t>
            </a:r>
            <a:r>
              <a:rPr lang="en-US" b="1" dirty="0">
                <a:solidFill>
                  <a:srgbClr val="00B0F0"/>
                </a:solidFill>
              </a:rPr>
              <a:t>et Humans be Human:</a:t>
            </a:r>
          </a:p>
          <a:p>
            <a:endParaRPr lang="en-US" sz="1600" dirty="0"/>
          </a:p>
          <a:p>
            <a:pPr marL="285750" indent="-285750">
              <a:buFont typeface="Arial" panose="020B0604020202020204" pitchFamily="34" charset="0"/>
              <a:buChar char="•"/>
            </a:pPr>
            <a:r>
              <a:rPr lang="en-US" sz="1600" dirty="0"/>
              <a:t>Give people the tools needed to reduce time spent extracting details from their email, so more time can be spent focusing on the interaction with the person at the other end of the message.</a:t>
            </a:r>
          </a:p>
          <a:p>
            <a:endParaRPr lang="en-US" sz="1600" dirty="0"/>
          </a:p>
          <a:p>
            <a:endParaRPr lang="en-US" sz="1600" dirty="0"/>
          </a:p>
        </p:txBody>
      </p:sp>
      <p:sp>
        <p:nvSpPr>
          <p:cNvPr id="12" name="Title 1">
            <a:extLst>
              <a:ext uri="{FF2B5EF4-FFF2-40B4-BE49-F238E27FC236}">
                <a16:creationId xmlns:a16="http://schemas.microsoft.com/office/drawing/2014/main" id="{92D27120-104A-4BB8-A694-32EE06B3AFD1}"/>
              </a:ext>
            </a:extLst>
          </p:cNvPr>
          <p:cNvSpPr>
            <a:spLocks noGrp="1"/>
          </p:cNvSpPr>
          <p:nvPr>
            <p:ph type="title"/>
          </p:nvPr>
        </p:nvSpPr>
        <p:spPr>
          <a:xfrm>
            <a:off x="126700" y="1544819"/>
            <a:ext cx="8379347" cy="638175"/>
          </a:xfrm>
        </p:spPr>
        <p:txBody>
          <a:bodyPr vert="horz" lIns="91440" tIns="45720" rIns="91440" bIns="45720" rtlCol="0" anchor="t">
            <a:normAutofit/>
          </a:bodyPr>
          <a:lstStyle/>
          <a:p>
            <a:pPr>
              <a:lnSpc>
                <a:spcPct val="90000"/>
              </a:lnSpc>
            </a:pPr>
            <a:r>
              <a:rPr lang="en-US" sz="1600" i="0" dirty="0">
                <a:solidFill>
                  <a:srgbClr val="FF0000"/>
                </a:solidFill>
                <a:effectLst/>
              </a:rPr>
              <a:t>H</a:t>
            </a:r>
            <a:r>
              <a:rPr lang="en-US" sz="1600" i="0" dirty="0">
                <a:solidFill>
                  <a:schemeClr val="tx1"/>
                </a:solidFill>
                <a:effectLst/>
              </a:rPr>
              <a:t>elp people invest their time and energy into new ideas and stronger human connections by separating and opening the computational tools to analyze their inbox.</a:t>
            </a:r>
            <a:endParaRPr lang="en-US" sz="2000" cap="none" dirty="0"/>
          </a:p>
        </p:txBody>
      </p:sp>
      <p:sp>
        <p:nvSpPr>
          <p:cNvPr id="13" name="Title 1">
            <a:extLst>
              <a:ext uri="{FF2B5EF4-FFF2-40B4-BE49-F238E27FC236}">
                <a16:creationId xmlns:a16="http://schemas.microsoft.com/office/drawing/2014/main" id="{C07B99A3-9D2C-4A7B-907E-9CF5D33D307A}"/>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 </a:t>
            </a:r>
            <a:r>
              <a:rPr lang="en-US" sz="2400" dirty="0">
                <a:solidFill>
                  <a:schemeClr val="tx1"/>
                </a:solidFill>
              </a:rPr>
              <a:t>End Goal</a:t>
            </a:r>
          </a:p>
        </p:txBody>
      </p:sp>
    </p:spTree>
    <p:extLst>
      <p:ext uri="{BB962C8B-B14F-4D97-AF65-F5344CB8AC3E}">
        <p14:creationId xmlns:p14="http://schemas.microsoft.com/office/powerpoint/2010/main" val="3455216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778C48-D67E-47D4-8845-7E19F849861B}"/>
              </a:ext>
            </a:extLst>
          </p:cNvPr>
          <p:cNvSpPr>
            <a:spLocks noGrp="1"/>
          </p:cNvSpPr>
          <p:nvPr>
            <p:ph type="title"/>
          </p:nvPr>
        </p:nvSpPr>
        <p:spPr/>
        <p:txBody>
          <a:bodyPr/>
          <a:lstStyle/>
          <a:p>
            <a:r>
              <a:rPr lang="en-US" dirty="0"/>
              <a:t>Methods</a:t>
            </a:r>
          </a:p>
        </p:txBody>
      </p:sp>
      <p:sp>
        <p:nvSpPr>
          <p:cNvPr id="4" name="Text Placeholder 3">
            <a:extLst>
              <a:ext uri="{FF2B5EF4-FFF2-40B4-BE49-F238E27FC236}">
                <a16:creationId xmlns:a16="http://schemas.microsoft.com/office/drawing/2014/main" id="{85520D0C-1683-4263-8E85-F2DEAE5D3A24}"/>
              </a:ext>
            </a:extLst>
          </p:cNvPr>
          <p:cNvSpPr>
            <a:spLocks noGrp="1"/>
          </p:cNvSpPr>
          <p:nvPr>
            <p:ph type="body" idx="1"/>
          </p:nvPr>
        </p:nvSpPr>
        <p:spPr>
          <a:xfrm>
            <a:off x="677335" y="4527448"/>
            <a:ext cx="8596668" cy="2330552"/>
          </a:xfrm>
        </p:spPr>
        <p:txBody>
          <a:bodyPr>
            <a:normAutofit/>
          </a:bodyPr>
          <a:lstStyle/>
          <a:p>
            <a:r>
              <a:rPr lang="en-US" dirty="0"/>
              <a:t>Ok, but how?</a:t>
            </a:r>
            <a:br>
              <a:rPr lang="en-US" dirty="0"/>
            </a:br>
            <a:r>
              <a:rPr lang="en-US" sz="2000" dirty="0">
                <a:solidFill>
                  <a:schemeClr val="tx1"/>
                </a:solidFill>
              </a:rPr>
              <a:t>Conceptual Components.</a:t>
            </a:r>
            <a:br>
              <a:rPr lang="en-US" dirty="0"/>
            </a:br>
            <a:r>
              <a:rPr lang="en-US" dirty="0"/>
              <a:t>Core Design Philosophy.</a:t>
            </a:r>
            <a:br>
              <a:rPr lang="en-US" dirty="0"/>
            </a:br>
            <a:r>
              <a:rPr lang="en-US" dirty="0"/>
              <a:t>Tools &amp; Technologies.</a:t>
            </a:r>
          </a:p>
        </p:txBody>
      </p:sp>
    </p:spTree>
    <p:extLst>
      <p:ext uri="{BB962C8B-B14F-4D97-AF65-F5344CB8AC3E}">
        <p14:creationId xmlns:p14="http://schemas.microsoft.com/office/powerpoint/2010/main" val="2753858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778C48-D67E-47D4-8845-7E19F849861B}"/>
              </a:ext>
            </a:extLst>
          </p:cNvPr>
          <p:cNvSpPr>
            <a:spLocks noGrp="1"/>
          </p:cNvSpPr>
          <p:nvPr>
            <p:ph type="title"/>
          </p:nvPr>
        </p:nvSpPr>
        <p:spPr/>
        <p:txBody>
          <a:bodyPr/>
          <a:lstStyle/>
          <a:p>
            <a:r>
              <a:rPr lang="en-US" dirty="0"/>
              <a:t>Methods</a:t>
            </a:r>
          </a:p>
        </p:txBody>
      </p:sp>
      <p:sp>
        <p:nvSpPr>
          <p:cNvPr id="4" name="Text Placeholder 3">
            <a:extLst>
              <a:ext uri="{FF2B5EF4-FFF2-40B4-BE49-F238E27FC236}">
                <a16:creationId xmlns:a16="http://schemas.microsoft.com/office/drawing/2014/main" id="{85520D0C-1683-4263-8E85-F2DEAE5D3A24}"/>
              </a:ext>
            </a:extLst>
          </p:cNvPr>
          <p:cNvSpPr>
            <a:spLocks noGrp="1"/>
          </p:cNvSpPr>
          <p:nvPr>
            <p:ph type="body" idx="1"/>
          </p:nvPr>
        </p:nvSpPr>
        <p:spPr>
          <a:xfrm>
            <a:off x="677335" y="4527448"/>
            <a:ext cx="8596668" cy="2330552"/>
          </a:xfrm>
        </p:spPr>
        <p:txBody>
          <a:bodyPr>
            <a:normAutofit/>
          </a:bodyPr>
          <a:lstStyle/>
          <a:p>
            <a:r>
              <a:rPr lang="en-US" dirty="0"/>
              <a:t>Ok, but how?</a:t>
            </a:r>
            <a:br>
              <a:rPr lang="en-US" dirty="0"/>
            </a:br>
            <a:r>
              <a:rPr lang="en-US" sz="2000" dirty="0">
                <a:solidFill>
                  <a:schemeClr val="tx1"/>
                </a:solidFill>
              </a:rPr>
              <a:t>Conceptual Components.</a:t>
            </a:r>
            <a:br>
              <a:rPr lang="en-US" dirty="0"/>
            </a:br>
            <a:r>
              <a:rPr lang="en-US" dirty="0"/>
              <a:t>Core Design Philosophy.</a:t>
            </a:r>
            <a:br>
              <a:rPr lang="en-US" dirty="0"/>
            </a:br>
            <a:r>
              <a:rPr lang="en-US" dirty="0"/>
              <a:t>Tools &amp; Technologies.</a:t>
            </a:r>
          </a:p>
        </p:txBody>
      </p:sp>
      <p:pic>
        <p:nvPicPr>
          <p:cNvPr id="1026" name="Picture 2" descr="Want to know the secret to producing a show? Heck, want to know how to be  100% successful at anything in life? Take a less… | Coyote, My spirit  animal, Looney tunes">
            <a:extLst>
              <a:ext uri="{FF2B5EF4-FFF2-40B4-BE49-F238E27FC236}">
                <a16:creationId xmlns:a16="http://schemas.microsoft.com/office/drawing/2014/main" id="{001C0ED9-555E-4C8D-93AA-5FAFED25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620" y="2175975"/>
            <a:ext cx="5917580" cy="4438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546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7AF32-BD40-4391-92A3-54A07E99087C}"/>
              </a:ext>
            </a:extLst>
          </p:cNvPr>
          <p:cNvSpPr>
            <a:spLocks noGrp="1"/>
          </p:cNvSpPr>
          <p:nvPr>
            <p:ph type="title"/>
          </p:nvPr>
        </p:nvSpPr>
        <p:spPr/>
        <p:txBody>
          <a:bodyPr/>
          <a:lstStyle/>
          <a:p>
            <a:r>
              <a:rPr lang="en-US" cap="none" dirty="0"/>
              <a:t>Methods: </a:t>
            </a:r>
            <a:r>
              <a:rPr lang="en-US" sz="2400" cap="none" dirty="0">
                <a:solidFill>
                  <a:schemeClr val="tx1"/>
                </a:solidFill>
              </a:rPr>
              <a:t>Ok, but how?</a:t>
            </a:r>
          </a:p>
        </p:txBody>
      </p:sp>
      <p:sp>
        <p:nvSpPr>
          <p:cNvPr id="4" name="TextBox 3">
            <a:extLst>
              <a:ext uri="{FF2B5EF4-FFF2-40B4-BE49-F238E27FC236}">
                <a16:creationId xmlns:a16="http://schemas.microsoft.com/office/drawing/2014/main" id="{380EEDC8-93A3-4019-9EC2-EFA41894D7E0}"/>
              </a:ext>
            </a:extLst>
          </p:cNvPr>
          <p:cNvSpPr txBox="1"/>
          <p:nvPr/>
        </p:nvSpPr>
        <p:spPr>
          <a:xfrm>
            <a:off x="123370" y="1541760"/>
            <a:ext cx="10972733" cy="2308324"/>
          </a:xfrm>
          <a:prstGeom prst="rect">
            <a:avLst/>
          </a:prstGeom>
          <a:noFill/>
        </p:spPr>
        <p:txBody>
          <a:bodyPr wrap="square">
            <a:spAutoFit/>
          </a:bodyPr>
          <a:lstStyle/>
          <a:p>
            <a:r>
              <a:rPr lang="en-US" dirty="0"/>
              <a:t>TL;DR:</a:t>
            </a:r>
          </a:p>
          <a:p>
            <a:pPr lvl="1"/>
            <a:r>
              <a:rPr lang="en-US" dirty="0"/>
              <a:t>Abstract away the more nuanced technical details surrounding programmatic access to, and processing of, statistical/structural information encoded in your own email!</a:t>
            </a:r>
          </a:p>
          <a:p>
            <a:pPr lvl="1"/>
            <a:endParaRPr lang="en-US" dirty="0"/>
          </a:p>
          <a:p>
            <a:r>
              <a:rPr lang="en-US" dirty="0"/>
              <a:t>We built code base that allows those with a non-CS background to easily:</a:t>
            </a:r>
          </a:p>
          <a:p>
            <a:pPr marL="285750" indent="-285750">
              <a:buFont typeface="Arial" panose="020B0604020202020204" pitchFamily="34" charset="0"/>
              <a:buChar char="•"/>
            </a:pPr>
            <a:r>
              <a:rPr lang="en-US" dirty="0"/>
              <a:t>Collect email messages from an </a:t>
            </a:r>
            <a:r>
              <a:rPr lang="en-US" dirty="0" err="1"/>
              <a:t>imap</a:t>
            </a:r>
            <a:r>
              <a:rPr lang="en-US" dirty="0"/>
              <a:t> mail server</a:t>
            </a:r>
          </a:p>
          <a:p>
            <a:pPr marL="285750" indent="-285750">
              <a:buFont typeface="Arial" panose="020B0604020202020204" pitchFamily="34" charset="0"/>
              <a:buChar char="•"/>
            </a:pPr>
            <a:r>
              <a:rPr lang="en-US" dirty="0"/>
              <a:t>Convert those messages into raw text strings with various degrees of meta-data attached</a:t>
            </a:r>
          </a:p>
          <a:p>
            <a:pPr marL="285750" indent="-285750">
              <a:buFont typeface="Arial" panose="020B0604020202020204" pitchFamily="34" charset="0"/>
              <a:buChar char="•"/>
            </a:pPr>
            <a:r>
              <a:rPr lang="en-US" dirty="0"/>
              <a:t>Extract some initial statistical data from the exposed raw text.</a:t>
            </a:r>
          </a:p>
        </p:txBody>
      </p:sp>
      <p:pic>
        <p:nvPicPr>
          <p:cNvPr id="6" name="Picture 5" descr="A picture containing text&#10;&#10;Description automatically generated">
            <a:extLst>
              <a:ext uri="{FF2B5EF4-FFF2-40B4-BE49-F238E27FC236}">
                <a16:creationId xmlns:a16="http://schemas.microsoft.com/office/drawing/2014/main" id="{800EE6AF-6305-40AE-9B86-F52E2BC0D6B4}"/>
              </a:ext>
            </a:extLst>
          </p:cNvPr>
          <p:cNvPicPr>
            <a:picLocks noChangeAspect="1"/>
          </p:cNvPicPr>
          <p:nvPr/>
        </p:nvPicPr>
        <p:blipFill>
          <a:blip r:embed="rId3"/>
          <a:stretch>
            <a:fillRect/>
          </a:stretch>
        </p:blipFill>
        <p:spPr>
          <a:xfrm>
            <a:off x="8069128" y="2740700"/>
            <a:ext cx="3026975" cy="4152045"/>
          </a:xfrm>
          <a:prstGeom prst="rect">
            <a:avLst/>
          </a:prstGeom>
        </p:spPr>
      </p:pic>
    </p:spTree>
    <p:extLst>
      <p:ext uri="{BB962C8B-B14F-4D97-AF65-F5344CB8AC3E}">
        <p14:creationId xmlns:p14="http://schemas.microsoft.com/office/powerpoint/2010/main" val="134802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10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5D08AC-D860-48B0-805C-3D9C5F3B4D0E}"/>
              </a:ext>
            </a:extLst>
          </p:cNvPr>
          <p:cNvSpPr>
            <a:spLocks noGrp="1"/>
          </p:cNvSpPr>
          <p:nvPr>
            <p:ph idx="1"/>
          </p:nvPr>
        </p:nvSpPr>
        <p:spPr>
          <a:xfrm>
            <a:off x="234175" y="1355492"/>
            <a:ext cx="9829800" cy="5502507"/>
          </a:xfrm>
        </p:spPr>
        <p:txBody>
          <a:bodyPr>
            <a:normAutofit/>
          </a:bodyPr>
          <a:lstStyle/>
          <a:p>
            <a:r>
              <a:rPr lang="en-US" dirty="0"/>
              <a:t>Collect emails and cache in local storage</a:t>
            </a:r>
          </a:p>
          <a:p>
            <a:r>
              <a:rPr lang="en-US" dirty="0"/>
              <a:t>Extract data from emails</a:t>
            </a:r>
          </a:p>
          <a:p>
            <a:r>
              <a:rPr lang="en-US" dirty="0"/>
              <a:t>General data preprocessing for linguistic analysis.</a:t>
            </a:r>
          </a:p>
          <a:p>
            <a:r>
              <a:rPr lang="en-US" dirty="0"/>
              <a:t>Data analysis</a:t>
            </a:r>
          </a:p>
        </p:txBody>
      </p:sp>
      <p:sp>
        <p:nvSpPr>
          <p:cNvPr id="4" name="Title 1">
            <a:extLst>
              <a:ext uri="{FF2B5EF4-FFF2-40B4-BE49-F238E27FC236}">
                <a16:creationId xmlns:a16="http://schemas.microsoft.com/office/drawing/2014/main" id="{A53A58C5-D77A-49D0-8235-6DED0777FB3D}"/>
              </a:ext>
            </a:extLst>
          </p:cNvPr>
          <p:cNvSpPr txBox="1">
            <a:spLocks/>
          </p:cNvSpPr>
          <p:nvPr/>
        </p:nvSpPr>
        <p:spPr>
          <a:xfrm>
            <a:off x="677334" y="609600"/>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Methods: </a:t>
            </a:r>
            <a:r>
              <a:rPr lang="en-US" sz="2400" dirty="0">
                <a:solidFill>
                  <a:schemeClr val="tx1"/>
                </a:solidFill>
              </a:rPr>
              <a:t>Conceptual Components</a:t>
            </a:r>
          </a:p>
        </p:txBody>
      </p:sp>
    </p:spTree>
    <p:extLst>
      <p:ext uri="{BB962C8B-B14F-4D97-AF65-F5344CB8AC3E}">
        <p14:creationId xmlns:p14="http://schemas.microsoft.com/office/powerpoint/2010/main" val="238232543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7002</TotalTime>
  <Words>4571</Words>
  <Application>Microsoft Office PowerPoint</Application>
  <PresentationFormat>Widescreen</PresentationFormat>
  <Paragraphs>499</Paragraphs>
  <Slides>39</Slides>
  <Notes>30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-apple-system</vt:lpstr>
      <vt:lpstr>Arial</vt:lpstr>
      <vt:lpstr>Calibri</vt:lpstr>
      <vt:lpstr>Trebuchet MS</vt:lpstr>
      <vt:lpstr>Whitney</vt:lpstr>
      <vt:lpstr>Wingdings 3</vt:lpstr>
      <vt:lpstr>Facet</vt:lpstr>
      <vt:lpstr>1_Facet</vt:lpstr>
      <vt:lpstr>PowerPoint Presentation</vt:lpstr>
      <vt:lpstr>Introduction: Motivation</vt:lpstr>
      <vt:lpstr>Introduction: Stakeholder Specifications</vt:lpstr>
      <vt:lpstr>Help people invest their time and energy into new ideas and stronger human connections by separating and opening the computational tools to analyze their inbox.</vt:lpstr>
      <vt:lpstr>Help people invest their time and energy into new ideas and stronger human connections by separating and opening the computational tools to analyze their inbox.</vt:lpstr>
      <vt:lpstr>Methods</vt:lpstr>
      <vt:lpstr>Methods</vt:lpstr>
      <vt:lpstr>Methods: Ok, but how?</vt:lpstr>
      <vt:lpstr>PowerPoint Presentation</vt:lpstr>
      <vt:lpstr>PowerPoint Presentation</vt:lpstr>
      <vt:lpstr>PowerPoint Presentation</vt:lpstr>
      <vt:lpstr>PowerPoint Presentation</vt:lpstr>
      <vt:lpstr>PowerPoint Presentation</vt:lpstr>
      <vt:lpstr>Results: Project Component Breakdown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Project generated DB schema</vt:lpstr>
      <vt:lpstr>Results: Project generated DB schema</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Citations</vt:lpstr>
      <vt:lpstr>Full link addresses</vt:lpstr>
      <vt:lpstr>Existing TOOLs sharing our objectives</vt:lpstr>
      <vt:lpstr>Email Classification</vt:lpstr>
      <vt:lpstr>What ARE Tasks</vt:lpstr>
      <vt:lpstr>Tasks defined in this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Categorical Email Classification Tool</dc:title>
  <dc:creator>Ryan Peters</dc:creator>
  <cp:lastModifiedBy>Ryan Peters</cp:lastModifiedBy>
  <cp:revision>156</cp:revision>
  <dcterms:created xsi:type="dcterms:W3CDTF">2021-01-22T18:11:39Z</dcterms:created>
  <dcterms:modified xsi:type="dcterms:W3CDTF">2021-06-11T21:29:07Z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